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4">
  <p:sldMasterIdLst>
    <p:sldMasterId id="2147483792" r:id="rId1"/>
  </p:sldMasterIdLst>
  <p:sldIdLst>
    <p:sldId id="258" r:id="rId2"/>
    <p:sldId id="259" r:id="rId3"/>
    <p:sldId id="270" r:id="rId4"/>
    <p:sldId id="284" r:id="rId5"/>
    <p:sldId id="271" r:id="rId6"/>
    <p:sldId id="273" r:id="rId7"/>
    <p:sldId id="274" r:id="rId8"/>
    <p:sldId id="279" r:id="rId9"/>
    <p:sldId id="275" r:id="rId10"/>
    <p:sldId id="283" r:id="rId11"/>
    <p:sldId id="280" r:id="rId12"/>
    <p:sldId id="282" r:id="rId13"/>
  </p:sldIdLst>
  <p:sldSz cx="9144000" cy="6858000" type="screen4x3"/>
  <p:notesSz cx="6797675" cy="992505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99" autoAdjust="0"/>
    <p:restoredTop sz="94660"/>
  </p:normalViewPr>
  <p:slideViewPr>
    <p:cSldViewPr>
      <p:cViewPr varScale="1">
        <p:scale>
          <a:sx n="78" d="100"/>
          <a:sy n="78" d="100"/>
        </p:scale>
        <p:origin x="1594"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Tomáš Vančura" userId="a0f52cf2-5e8c-4e07-ad17-a5c1276a0ddf" providerId="ADAL" clId="{3F8BAF65-7E0B-4A47-BA90-0F767C879479}"/>
    <pc:docChg chg="custSel modSld">
      <pc:chgData name="Tomáš Vančura" userId="a0f52cf2-5e8c-4e07-ad17-a5c1276a0ddf" providerId="ADAL" clId="{3F8BAF65-7E0B-4A47-BA90-0F767C879479}" dt="2022-11-21T13:21:52.375" v="18" actId="14100"/>
      <pc:docMkLst>
        <pc:docMk/>
      </pc:docMkLst>
      <pc:sldChg chg="modSp mod">
        <pc:chgData name="Tomáš Vančura" userId="a0f52cf2-5e8c-4e07-ad17-a5c1276a0ddf" providerId="ADAL" clId="{3F8BAF65-7E0B-4A47-BA90-0F767C879479}" dt="2022-11-21T13:20:33.053" v="7" actId="20577"/>
        <pc:sldMkLst>
          <pc:docMk/>
          <pc:sldMk cId="117618770" sldId="271"/>
        </pc:sldMkLst>
        <pc:spChg chg="mod">
          <ac:chgData name="Tomáš Vančura" userId="a0f52cf2-5e8c-4e07-ad17-a5c1276a0ddf" providerId="ADAL" clId="{3F8BAF65-7E0B-4A47-BA90-0F767C879479}" dt="2022-11-21T13:20:33.053" v="7" actId="20577"/>
          <ac:spMkLst>
            <pc:docMk/>
            <pc:sldMk cId="117618770" sldId="271"/>
            <ac:spMk id="3" creationId="{00000000-0000-0000-0000-000000000000}"/>
          </ac:spMkLst>
        </pc:spChg>
      </pc:sldChg>
      <pc:sldChg chg="modSp mod">
        <pc:chgData name="Tomáš Vančura" userId="a0f52cf2-5e8c-4e07-ad17-a5c1276a0ddf" providerId="ADAL" clId="{3F8BAF65-7E0B-4A47-BA90-0F767C879479}" dt="2022-11-21T13:20:49.738" v="8" actId="255"/>
        <pc:sldMkLst>
          <pc:docMk/>
          <pc:sldMk cId="1580289549" sldId="273"/>
        </pc:sldMkLst>
        <pc:spChg chg="mod">
          <ac:chgData name="Tomáš Vančura" userId="a0f52cf2-5e8c-4e07-ad17-a5c1276a0ddf" providerId="ADAL" clId="{3F8BAF65-7E0B-4A47-BA90-0F767C879479}" dt="2022-11-21T13:20:49.738" v="8" actId="255"/>
          <ac:spMkLst>
            <pc:docMk/>
            <pc:sldMk cId="1580289549" sldId="273"/>
            <ac:spMk id="3" creationId="{00000000-0000-0000-0000-000000000000}"/>
          </ac:spMkLst>
        </pc:spChg>
      </pc:sldChg>
      <pc:sldChg chg="modSp mod">
        <pc:chgData name="Tomáš Vančura" userId="a0f52cf2-5e8c-4e07-ad17-a5c1276a0ddf" providerId="ADAL" clId="{3F8BAF65-7E0B-4A47-BA90-0F767C879479}" dt="2022-11-21T13:21:22.311" v="12" actId="14100"/>
        <pc:sldMkLst>
          <pc:docMk/>
          <pc:sldMk cId="596802295" sldId="275"/>
        </pc:sldMkLst>
        <pc:graphicFrameChg chg="mod modGraphic">
          <ac:chgData name="Tomáš Vančura" userId="a0f52cf2-5e8c-4e07-ad17-a5c1276a0ddf" providerId="ADAL" clId="{3F8BAF65-7E0B-4A47-BA90-0F767C879479}" dt="2022-11-21T13:21:22.311" v="12" actId="14100"/>
          <ac:graphicFrameMkLst>
            <pc:docMk/>
            <pc:sldMk cId="596802295" sldId="275"/>
            <ac:graphicFrameMk id="4" creationId="{3710AFD2-286C-CC10-E307-E91941139265}"/>
          </ac:graphicFrameMkLst>
        </pc:graphicFrameChg>
      </pc:sldChg>
      <pc:sldChg chg="modSp mod">
        <pc:chgData name="Tomáš Vančura" userId="a0f52cf2-5e8c-4e07-ad17-a5c1276a0ddf" providerId="ADAL" clId="{3F8BAF65-7E0B-4A47-BA90-0F767C879479}" dt="2022-11-21T13:21:07.367" v="9" actId="255"/>
        <pc:sldMkLst>
          <pc:docMk/>
          <pc:sldMk cId="562103618" sldId="279"/>
        </pc:sldMkLst>
        <pc:spChg chg="mod">
          <ac:chgData name="Tomáš Vančura" userId="a0f52cf2-5e8c-4e07-ad17-a5c1276a0ddf" providerId="ADAL" clId="{3F8BAF65-7E0B-4A47-BA90-0F767C879479}" dt="2022-11-21T13:21:07.367" v="9" actId="255"/>
          <ac:spMkLst>
            <pc:docMk/>
            <pc:sldMk cId="562103618" sldId="279"/>
            <ac:spMk id="2" creationId="{00000000-0000-0000-0000-000000000000}"/>
          </ac:spMkLst>
        </pc:spChg>
      </pc:sldChg>
      <pc:sldChg chg="modSp mod">
        <pc:chgData name="Tomáš Vančura" userId="a0f52cf2-5e8c-4e07-ad17-a5c1276a0ddf" providerId="ADAL" clId="{3F8BAF65-7E0B-4A47-BA90-0F767C879479}" dt="2022-11-21T13:21:52.375" v="18" actId="14100"/>
        <pc:sldMkLst>
          <pc:docMk/>
          <pc:sldMk cId="4163060803" sldId="280"/>
        </pc:sldMkLst>
        <pc:graphicFrameChg chg="mod modGraphic">
          <ac:chgData name="Tomáš Vančura" userId="a0f52cf2-5e8c-4e07-ad17-a5c1276a0ddf" providerId="ADAL" clId="{3F8BAF65-7E0B-4A47-BA90-0F767C879479}" dt="2022-11-21T13:21:52.375" v="18" actId="14100"/>
          <ac:graphicFrameMkLst>
            <pc:docMk/>
            <pc:sldMk cId="4163060803" sldId="280"/>
            <ac:graphicFrameMk id="4" creationId="{5779BE73-BF25-3F12-F0C2-3341F9ACDD33}"/>
          </ac:graphicFrameMkLst>
        </pc:graphicFrameChg>
      </pc:sldChg>
      <pc:sldChg chg="modSp mod">
        <pc:chgData name="Tomáš Vančura" userId="a0f52cf2-5e8c-4e07-ad17-a5c1276a0ddf" providerId="ADAL" clId="{3F8BAF65-7E0B-4A47-BA90-0F767C879479}" dt="2022-11-21T13:21:37.435" v="16" actId="27636"/>
        <pc:sldMkLst>
          <pc:docMk/>
          <pc:sldMk cId="1901199121" sldId="283"/>
        </pc:sldMkLst>
        <pc:spChg chg="mod">
          <ac:chgData name="Tomáš Vančura" userId="a0f52cf2-5e8c-4e07-ad17-a5c1276a0ddf" providerId="ADAL" clId="{3F8BAF65-7E0B-4A47-BA90-0F767C879479}" dt="2022-11-21T13:21:37.435" v="16" actId="27636"/>
          <ac:spMkLst>
            <pc:docMk/>
            <pc:sldMk cId="1901199121" sldId="283"/>
            <ac:spMk id="2" creationId="{B07E3BFA-E8C2-3EF6-F364-256C9B4262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cs-CZ"/>
              <a:t>Kliknutím lze upravit styl.</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Kliknutím lze upravit styl předlohy.</a:t>
            </a:r>
            <a:endParaRPr lang="en-US" dirty="0"/>
          </a:p>
        </p:txBody>
      </p:sp>
      <p:sp>
        <p:nvSpPr>
          <p:cNvPr id="4" name="Date Placeholder 3"/>
          <p:cNvSpPr>
            <a:spLocks noGrp="1"/>
          </p:cNvSpPr>
          <p:nvPr>
            <p:ph type="dt" sz="half" idx="10"/>
          </p:nvPr>
        </p:nvSpPr>
        <p:spPr/>
        <p:txBody>
          <a:bodyPr/>
          <a:lstStyle/>
          <a:p>
            <a:fld id="{5AA1F7A5-0046-4E49-9A18-C846B4DBC1FD}" type="datetimeFigureOut">
              <a:rPr lang="cs-CZ" smtClean="0"/>
              <a:t>25.11.2022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5AA1F7A5-0046-4E49-9A18-C846B4DBC1FD}" type="datetimeFigureOut">
              <a:rPr lang="cs-CZ" smtClean="0"/>
              <a:t>25.11.2022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5AA1F7A5-0046-4E49-9A18-C846B4DBC1FD}" type="datetimeFigureOut">
              <a:rPr lang="cs-CZ" smtClean="0"/>
              <a:t>25.11.2022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1990EF4-69E5-44DB-8F90-2D2E72F3D98F}" type="slidenum">
              <a:rPr lang="cs-CZ" smtClean="0"/>
              <a:t>‹#›</a:t>
            </a:fld>
            <a:endParaRPr lang="cs-CZ"/>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cs-CZ"/>
              <a:t>Kliknutím lze upravit styl.</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4" name="Date Placeholder 3"/>
          <p:cNvSpPr>
            <a:spLocks noGrp="1"/>
          </p:cNvSpPr>
          <p:nvPr>
            <p:ph type="dt" sz="half" idx="10"/>
          </p:nvPr>
        </p:nvSpPr>
        <p:spPr/>
        <p:txBody>
          <a:bodyPr/>
          <a:lstStyle/>
          <a:p>
            <a:fld id="{5AA1F7A5-0046-4E49-9A18-C846B4DBC1FD}" type="datetimeFigureOut">
              <a:rPr lang="cs-CZ" smtClean="0"/>
              <a:t>25.11.2022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1990EF4-69E5-44DB-8F90-2D2E72F3D98F}" type="slidenum">
              <a:rPr lang="cs-CZ" smtClean="0"/>
              <a:t>‹#›</a:t>
            </a:fld>
            <a:endParaRPr lang="cs-CZ"/>
          </a:p>
        </p:txBody>
      </p:sp>
      <p:sp>
        <p:nvSpPr>
          <p:cNvPr id="7" name="Title 6"/>
          <p:cNvSpPr>
            <a:spLocks noGrp="1"/>
          </p:cNvSpPr>
          <p:nvPr>
            <p:ph type="title"/>
          </p:nvPr>
        </p:nvSpPr>
        <p:spPr/>
        <p:txBody>
          <a:bodyPr/>
          <a:lstStyle/>
          <a:p>
            <a:r>
              <a:rPr lang="cs-CZ"/>
              <a:t>Kliknutím lze upravit styl.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cs-CZ"/>
              <a:t>Kliknutím lze upravit styl.</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Kliknutím lze upravit styly předlohy textu.</a:t>
            </a:r>
          </a:p>
        </p:txBody>
      </p:sp>
      <p:sp>
        <p:nvSpPr>
          <p:cNvPr id="4" name="Date Placeholder 3"/>
          <p:cNvSpPr>
            <a:spLocks noGrp="1"/>
          </p:cNvSpPr>
          <p:nvPr>
            <p:ph type="dt" sz="half" idx="10"/>
          </p:nvPr>
        </p:nvSpPr>
        <p:spPr/>
        <p:txBody>
          <a:bodyPr/>
          <a:lstStyle/>
          <a:p>
            <a:fld id="{5AA1F7A5-0046-4E49-9A18-C846B4DBC1FD}" type="datetimeFigureOut">
              <a:rPr lang="cs-CZ" smtClean="0"/>
              <a:t>25.11.2022</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5" name="Date Placeholder 4"/>
          <p:cNvSpPr>
            <a:spLocks noGrp="1"/>
          </p:cNvSpPr>
          <p:nvPr>
            <p:ph type="dt" sz="half" idx="10"/>
          </p:nvPr>
        </p:nvSpPr>
        <p:spPr/>
        <p:txBody>
          <a:bodyPr/>
          <a:lstStyle/>
          <a:p>
            <a:fld id="{5AA1F7A5-0046-4E49-9A18-C846B4DBC1FD}" type="datetimeFigureOut">
              <a:rPr lang="cs-CZ" smtClean="0"/>
              <a:t>25.11.2022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1990EF4-69E5-44DB-8F90-2D2E72F3D98F}" type="slidenum">
              <a:rPr lang="cs-CZ" smtClean="0"/>
              <a:t>‹#›</a:t>
            </a:fld>
            <a:endParaRPr lang="cs-CZ"/>
          </a:p>
        </p:txBody>
      </p:sp>
      <p:sp>
        <p:nvSpPr>
          <p:cNvPr id="9" name="Content Placeholder 8"/>
          <p:cNvSpPr>
            <a:spLocks noGrp="1"/>
          </p:cNvSpPr>
          <p:nvPr>
            <p:ph sz="quarter" idx="13"/>
          </p:nvPr>
        </p:nvSpPr>
        <p:spPr>
          <a:xfrm>
            <a:off x="676655"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a:t>Kliknutím lze upravit styl.</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5AA1F7A5-0046-4E49-9A18-C846B4DBC1FD}" type="datetimeFigureOut">
              <a:rPr lang="cs-CZ" smtClean="0"/>
              <a:t>25.11.2022</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a:p>
        </p:txBody>
      </p:sp>
      <p:sp>
        <p:nvSpPr>
          <p:cNvPr id="3" name="Date Placeholder 2"/>
          <p:cNvSpPr>
            <a:spLocks noGrp="1"/>
          </p:cNvSpPr>
          <p:nvPr>
            <p:ph type="dt" sz="half" idx="10"/>
          </p:nvPr>
        </p:nvSpPr>
        <p:spPr/>
        <p:txBody>
          <a:bodyPr/>
          <a:lstStyle/>
          <a:p>
            <a:fld id="{5AA1F7A5-0046-4E49-9A18-C846B4DBC1FD}" type="datetimeFigureOut">
              <a:rPr lang="cs-CZ" smtClean="0"/>
              <a:t>25.11.2022</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5AA1F7A5-0046-4E49-9A18-C846B4DBC1FD}" type="datetimeFigureOut">
              <a:rPr lang="cs-CZ" smtClean="0"/>
              <a:t>25.11.2022</a:t>
            </a:fld>
            <a:endParaRPr lang="cs-CZ"/>
          </a:p>
        </p:txBody>
      </p:sp>
      <p:sp>
        <p:nvSpPr>
          <p:cNvPr id="3" name="Footer Placeholder 2"/>
          <p:cNvSpPr>
            <a:spLocks noGrp="1"/>
          </p:cNvSpPr>
          <p:nvPr>
            <p:ph type="ftr" sz="quarter" idx="11"/>
          </p:nvPr>
        </p:nvSpPr>
        <p:spPr/>
        <p:txBody>
          <a:bodyPr/>
          <a:lstStyle/>
          <a:p>
            <a:endParaRPr lang="cs-CZ"/>
          </a:p>
        </p:txBody>
      </p:sp>
      <p:sp>
        <p:nvSpPr>
          <p:cNvPr id="4" name="Slide Number Placeholder 3"/>
          <p:cNvSpPr>
            <a:spLocks noGrp="1"/>
          </p:cNvSpPr>
          <p:nvPr>
            <p:ph type="sldNum" sz="quarter" idx="12"/>
          </p:nvPr>
        </p:nvSpPr>
        <p:spPr/>
        <p:txBody>
          <a:bodyPr/>
          <a:lstStyle/>
          <a:p>
            <a:fld id="{81990EF4-69E5-44DB-8F90-2D2E72F3D98F}"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5AA1F7A5-0046-4E49-9A18-C846B4DBC1FD}" type="datetimeFigureOut">
              <a:rPr lang="cs-CZ" smtClean="0"/>
              <a:t>25.11.2022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1990EF4-69E5-44DB-8F90-2D2E72F3D98F}" type="slidenum">
              <a:rPr lang="cs-CZ" smtClean="0"/>
              <a:t>‹#›</a:t>
            </a:fld>
            <a:endParaRPr lang="cs-CZ"/>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cs-CZ"/>
              <a:t>Kliknutím lze upravit styl.</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5" name="Date Placeholder 4"/>
          <p:cNvSpPr>
            <a:spLocks noGrp="1"/>
          </p:cNvSpPr>
          <p:nvPr>
            <p:ph type="dt" sz="half" idx="10"/>
          </p:nvPr>
        </p:nvSpPr>
        <p:spPr/>
        <p:txBody>
          <a:bodyPr/>
          <a:lstStyle/>
          <a:p>
            <a:fld id="{5AA1F7A5-0046-4E49-9A18-C846B4DBC1FD}" type="datetimeFigureOut">
              <a:rPr lang="cs-CZ" smtClean="0"/>
              <a:t>25.11.2022</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81990EF4-69E5-44DB-8F90-2D2E72F3D98F}" type="slidenum">
              <a:rPr lang="cs-CZ" smtClean="0"/>
              <a:t>‹#›</a:t>
            </a:fld>
            <a:endParaRPr lang="cs-CZ"/>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cs-CZ"/>
              <a:t>Kliknutím lze upravit styl.</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5AA1F7A5-0046-4E49-9A18-C846B4DBC1FD}" type="datetimeFigureOut">
              <a:rPr lang="cs-CZ" smtClean="0"/>
              <a:t>25.11.2022</a:t>
            </a:fld>
            <a:endParaRPr lang="cs-CZ"/>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cs-CZ"/>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1990EF4-69E5-44DB-8F90-2D2E72F3D98F}" type="slidenum">
              <a:rPr lang="cs-CZ" smtClean="0"/>
              <a:t>‹#›</a:t>
            </a:fld>
            <a:endParaRPr lang="cs-CZ"/>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obsah 3"/>
          <p:cNvSpPr>
            <a:spLocks noGrp="1"/>
          </p:cNvSpPr>
          <p:nvPr>
            <p:ph idx="1"/>
          </p:nvPr>
        </p:nvSpPr>
        <p:spPr>
          <a:xfrm>
            <a:off x="457200" y="1412776"/>
            <a:ext cx="8229600" cy="4968552"/>
          </a:xfrm>
        </p:spPr>
        <p:txBody>
          <a:bodyPr>
            <a:noAutofit/>
          </a:bodyPr>
          <a:lstStyle/>
          <a:p>
            <a:pPr marL="0" indent="0">
              <a:buNone/>
            </a:pPr>
            <a:r>
              <a:rPr lang="cs-CZ" sz="1800" b="1" dirty="0">
                <a:solidFill>
                  <a:srgbClr val="FF0000"/>
                </a:solidFill>
                <a:latin typeface="Arial" panose="020B0604020202020204" pitchFamily="34" charset="0"/>
                <a:cs typeface="Arial" panose="020B0604020202020204" pitchFamily="34" charset="0"/>
              </a:rPr>
              <a:t>  </a:t>
            </a:r>
          </a:p>
          <a:p>
            <a:pPr marL="0" indent="0">
              <a:buNone/>
            </a:pPr>
            <a:r>
              <a:rPr lang="cs-CZ" sz="1800" b="1" dirty="0">
                <a:solidFill>
                  <a:srgbClr val="FF0000"/>
                </a:solidFill>
                <a:latin typeface="Arial" panose="020B0604020202020204" pitchFamily="34" charset="0"/>
                <a:cs typeface="Arial" panose="020B0604020202020204" pitchFamily="34" charset="0"/>
              </a:rPr>
              <a:t>      </a:t>
            </a:r>
            <a:endParaRPr lang="cs-CZ" sz="1800" b="1" u="sng" dirty="0">
              <a:solidFill>
                <a:srgbClr val="FF0000"/>
              </a:solidFill>
              <a:latin typeface="Arial" panose="020B0604020202020204" pitchFamily="34" charset="0"/>
              <a:cs typeface="Arial" panose="020B0604020202020204" pitchFamily="34" charset="0"/>
            </a:endParaRPr>
          </a:p>
          <a:p>
            <a:pPr marL="0" indent="0">
              <a:buNone/>
            </a:pPr>
            <a:endParaRPr lang="cs-CZ" sz="1800" b="1" u="sng" dirty="0">
              <a:solidFill>
                <a:srgbClr val="FF0000"/>
              </a:solidFill>
              <a:latin typeface="Arial" panose="020B0604020202020204" pitchFamily="34" charset="0"/>
              <a:cs typeface="Arial" panose="020B0604020202020204" pitchFamily="34" charset="0"/>
            </a:endParaRPr>
          </a:p>
          <a:p>
            <a:pPr marL="0" indent="0">
              <a:buNone/>
            </a:pPr>
            <a:r>
              <a:rPr lang="cs-CZ" sz="1800" b="1" dirty="0">
                <a:solidFill>
                  <a:srgbClr val="FF0000"/>
                </a:solidFill>
                <a:latin typeface="Arial" panose="020B0604020202020204" pitchFamily="34" charset="0"/>
                <a:cs typeface="Arial" panose="020B0604020202020204" pitchFamily="34" charset="0"/>
              </a:rPr>
              <a:t>    </a:t>
            </a:r>
          </a:p>
          <a:p>
            <a:pPr marL="0" indent="0">
              <a:buNone/>
            </a:pPr>
            <a:r>
              <a:rPr lang="cs-CZ" sz="1800" b="1" dirty="0">
                <a:solidFill>
                  <a:srgbClr val="FF0000"/>
                </a:solidFill>
                <a:latin typeface="Arial" panose="020B0604020202020204" pitchFamily="34" charset="0"/>
                <a:cs typeface="Arial" panose="020B0604020202020204" pitchFamily="34" charset="0"/>
              </a:rPr>
              <a:t>    </a:t>
            </a:r>
            <a:endParaRPr lang="cs-CZ" sz="1800" b="1" u="sng" dirty="0">
              <a:solidFill>
                <a:srgbClr val="FF0000"/>
              </a:solidFill>
              <a:latin typeface="Arial" panose="020B0604020202020204" pitchFamily="34" charset="0"/>
              <a:cs typeface="Arial" panose="020B0604020202020204" pitchFamily="34" charset="0"/>
            </a:endParaRPr>
          </a:p>
        </p:txBody>
      </p:sp>
      <p:sp>
        <p:nvSpPr>
          <p:cNvPr id="3" name="Nadpis 2"/>
          <p:cNvSpPr>
            <a:spLocks noGrp="1"/>
          </p:cNvSpPr>
          <p:nvPr>
            <p:ph type="title"/>
          </p:nvPr>
        </p:nvSpPr>
        <p:spPr/>
        <p:txBody>
          <a:bodyPr>
            <a:normAutofit/>
          </a:bodyPr>
          <a:lstStyle/>
          <a:p>
            <a:r>
              <a:rPr lang="cs-CZ" b="1" dirty="0">
                <a:solidFill>
                  <a:srgbClr val="FF0000"/>
                </a:solidFill>
                <a:cs typeface="Arial" panose="020B0604020202020204" pitchFamily="34" charset="0"/>
              </a:rPr>
              <a:t>Stal se úraz</a:t>
            </a:r>
          </a:p>
        </p:txBody>
      </p:sp>
      <p:pic>
        <p:nvPicPr>
          <p:cNvPr id="2" name="Obrázek 1">
            <a:extLst>
              <a:ext uri="{FF2B5EF4-FFF2-40B4-BE49-F238E27FC236}">
                <a16:creationId xmlns:a16="http://schemas.microsoft.com/office/drawing/2014/main" id="{3D302D9D-3A60-6DC6-AADF-606486E8DB66}"/>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591057"/>
            <a:ext cx="7776864" cy="4574248"/>
          </a:xfrm>
          <a:prstGeom prst="rect">
            <a:avLst/>
          </a:prstGeom>
          <a:noFill/>
          <a:ln>
            <a:noFill/>
          </a:ln>
        </p:spPr>
      </p:pic>
    </p:spTree>
    <p:extLst>
      <p:ext uri="{BB962C8B-B14F-4D97-AF65-F5344CB8AC3E}">
        <p14:creationId xmlns:p14="http://schemas.microsoft.com/office/powerpoint/2010/main" val="366246130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obsah 1">
            <a:extLst>
              <a:ext uri="{FF2B5EF4-FFF2-40B4-BE49-F238E27FC236}">
                <a16:creationId xmlns:a16="http://schemas.microsoft.com/office/drawing/2014/main" id="{B07E3BFA-E8C2-3EF6-F364-256C9B42624C}"/>
              </a:ext>
            </a:extLst>
          </p:cNvPr>
          <p:cNvSpPr>
            <a:spLocks noGrp="1"/>
          </p:cNvSpPr>
          <p:nvPr>
            <p:ph idx="1"/>
          </p:nvPr>
        </p:nvSpPr>
        <p:spPr/>
        <p:txBody>
          <a:bodyPr>
            <a:normAutofit lnSpcReduction="10000"/>
          </a:bodyPr>
          <a:lstStyle/>
          <a:p>
            <a:r>
              <a:rPr lang="cs-CZ" dirty="0"/>
              <a:t>- </a:t>
            </a:r>
            <a:r>
              <a:rPr lang="cs-CZ" b="1" dirty="0"/>
              <a:t>v týdnu nejvíce pracovních úrazů připadá na pondělí, nejméně na pátek</a:t>
            </a:r>
          </a:p>
          <a:p>
            <a:endParaRPr lang="cs-CZ" b="1" dirty="0"/>
          </a:p>
          <a:p>
            <a:r>
              <a:rPr lang="cs-CZ" b="1" dirty="0"/>
              <a:t>- průběhu dne při 8 hod. PD nejvíce PÚ je v čase okolo přestávky mezi 9:30 a 11:00,  s blížícím koncem směny úrazovost klesá</a:t>
            </a:r>
          </a:p>
          <a:p>
            <a:endParaRPr lang="cs-CZ" b="1" dirty="0"/>
          </a:p>
          <a:p>
            <a:r>
              <a:rPr lang="cs-CZ" b="1" dirty="0"/>
              <a:t>- z hlediska věku vysoká úrazovost mezi 44 až 55 rokem a u mladistvých </a:t>
            </a:r>
          </a:p>
        </p:txBody>
      </p:sp>
      <p:sp>
        <p:nvSpPr>
          <p:cNvPr id="3" name="Nadpis 2">
            <a:extLst>
              <a:ext uri="{FF2B5EF4-FFF2-40B4-BE49-F238E27FC236}">
                <a16:creationId xmlns:a16="http://schemas.microsoft.com/office/drawing/2014/main" id="{617A5688-6DF2-C18E-9A69-A85AAB9EFDC0}"/>
              </a:ext>
            </a:extLst>
          </p:cNvPr>
          <p:cNvSpPr>
            <a:spLocks noGrp="1"/>
          </p:cNvSpPr>
          <p:nvPr>
            <p:ph type="title"/>
          </p:nvPr>
        </p:nvSpPr>
        <p:spPr>
          <a:xfrm>
            <a:off x="457200" y="305671"/>
            <a:ext cx="8229600" cy="1252728"/>
          </a:xfrm>
        </p:spPr>
        <p:txBody>
          <a:bodyPr/>
          <a:lstStyle/>
          <a:p>
            <a:r>
              <a:rPr lang="cs-CZ" dirty="0">
                <a:solidFill>
                  <a:srgbClr val="FF0000"/>
                </a:solidFill>
              </a:rPr>
              <a:t>Statistika pracovních úrazů</a:t>
            </a:r>
          </a:p>
        </p:txBody>
      </p:sp>
    </p:spTree>
    <p:extLst>
      <p:ext uri="{BB962C8B-B14F-4D97-AF65-F5344CB8AC3E}">
        <p14:creationId xmlns:p14="http://schemas.microsoft.com/office/powerpoint/2010/main" val="1901199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Zástupný obsah 3">
            <a:extLst>
              <a:ext uri="{FF2B5EF4-FFF2-40B4-BE49-F238E27FC236}">
                <a16:creationId xmlns:a16="http://schemas.microsoft.com/office/drawing/2014/main" id="{5779BE73-BF25-3F12-F0C2-3341F9ACDD33}"/>
              </a:ext>
            </a:extLst>
          </p:cNvPr>
          <p:cNvGraphicFramePr>
            <a:graphicFrameLocks noGrp="1"/>
          </p:cNvGraphicFramePr>
          <p:nvPr>
            <p:ph idx="1"/>
            <p:extLst>
              <p:ext uri="{D42A27DB-BD31-4B8C-83A1-F6EECF244321}">
                <p14:modId xmlns:p14="http://schemas.microsoft.com/office/powerpoint/2010/main" val="860507924"/>
              </p:ext>
            </p:extLst>
          </p:nvPr>
        </p:nvGraphicFramePr>
        <p:xfrm>
          <a:off x="251520" y="1591056"/>
          <a:ext cx="8640960" cy="5150308"/>
        </p:xfrm>
        <a:graphic>
          <a:graphicData uri="http://schemas.openxmlformats.org/drawingml/2006/table">
            <a:tbl>
              <a:tblPr firstRow="1" firstCol="1" bandRow="1">
                <a:tableStyleId>{5C22544A-7EE6-4342-B048-85BDC9FD1C3A}</a:tableStyleId>
              </a:tblPr>
              <a:tblGrid>
                <a:gridCol w="2347544">
                  <a:extLst>
                    <a:ext uri="{9D8B030D-6E8A-4147-A177-3AD203B41FA5}">
                      <a16:colId xmlns:a16="http://schemas.microsoft.com/office/drawing/2014/main" val="858115848"/>
                    </a:ext>
                  </a:extLst>
                </a:gridCol>
                <a:gridCol w="3540739">
                  <a:extLst>
                    <a:ext uri="{9D8B030D-6E8A-4147-A177-3AD203B41FA5}">
                      <a16:colId xmlns:a16="http://schemas.microsoft.com/office/drawing/2014/main" val="2854671238"/>
                    </a:ext>
                  </a:extLst>
                </a:gridCol>
                <a:gridCol w="2752677">
                  <a:extLst>
                    <a:ext uri="{9D8B030D-6E8A-4147-A177-3AD203B41FA5}">
                      <a16:colId xmlns:a16="http://schemas.microsoft.com/office/drawing/2014/main" val="1002827810"/>
                    </a:ext>
                  </a:extLst>
                </a:gridCol>
              </a:tblGrid>
              <a:tr h="1789388">
                <a:tc>
                  <a:txBody>
                    <a:bodyPr/>
                    <a:lstStyle/>
                    <a:p>
                      <a:pPr algn="ctr">
                        <a:lnSpc>
                          <a:spcPct val="107000"/>
                        </a:lnSpc>
                        <a:spcAft>
                          <a:spcPts val="800"/>
                        </a:spcAft>
                      </a:pPr>
                      <a:r>
                        <a:rPr lang="cs-CZ" sz="1400" dirty="0">
                          <a:effectLst/>
                        </a:rPr>
                        <a:t> </a:t>
                      </a:r>
                    </a:p>
                    <a:p>
                      <a:pPr algn="ctr">
                        <a:lnSpc>
                          <a:spcPct val="107000"/>
                        </a:lnSpc>
                        <a:spcAft>
                          <a:spcPts val="800"/>
                        </a:spcAft>
                      </a:pPr>
                      <a:r>
                        <a:rPr lang="cs-CZ" sz="1400" dirty="0">
                          <a:effectLst/>
                        </a:rPr>
                        <a:t> </a:t>
                      </a:r>
                    </a:p>
                    <a:p>
                      <a:pPr algn="ctr">
                        <a:lnSpc>
                          <a:spcPct val="107000"/>
                        </a:lnSpc>
                        <a:spcAft>
                          <a:spcPts val="800"/>
                        </a:spcAft>
                      </a:pPr>
                      <a:r>
                        <a:rPr lang="cs-CZ" sz="1400" dirty="0">
                          <a:effectLst/>
                        </a:rPr>
                        <a:t>Rok</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600" dirty="0">
                          <a:effectLst/>
                        </a:rPr>
                        <a:t> </a:t>
                      </a:r>
                    </a:p>
                    <a:p>
                      <a:pPr algn="ctr">
                        <a:lnSpc>
                          <a:spcPct val="107000"/>
                        </a:lnSpc>
                        <a:spcAft>
                          <a:spcPts val="800"/>
                        </a:spcAft>
                      </a:pPr>
                      <a:r>
                        <a:rPr lang="cs-CZ" sz="1600" dirty="0">
                          <a:effectLst/>
                        </a:rPr>
                        <a:t> </a:t>
                      </a:r>
                    </a:p>
                    <a:p>
                      <a:pPr algn="ctr">
                        <a:lnSpc>
                          <a:spcPct val="107000"/>
                        </a:lnSpc>
                        <a:spcAft>
                          <a:spcPts val="800"/>
                        </a:spcAft>
                      </a:pPr>
                      <a:r>
                        <a:rPr lang="cs-CZ" sz="1600" dirty="0">
                          <a:effectLst/>
                        </a:rPr>
                        <a:t>Počet pojištěnců</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600" dirty="0">
                          <a:effectLst/>
                        </a:rPr>
                        <a:t> </a:t>
                      </a:r>
                    </a:p>
                    <a:p>
                      <a:pPr>
                        <a:lnSpc>
                          <a:spcPct val="107000"/>
                        </a:lnSpc>
                        <a:spcAft>
                          <a:spcPts val="800"/>
                        </a:spcAft>
                      </a:pPr>
                      <a:r>
                        <a:rPr lang="cs-CZ" sz="1600" dirty="0">
                          <a:effectLst/>
                        </a:rPr>
                        <a:t> </a:t>
                      </a:r>
                    </a:p>
                    <a:p>
                      <a:pPr algn="ctr">
                        <a:lnSpc>
                          <a:spcPct val="107000"/>
                        </a:lnSpc>
                        <a:spcAft>
                          <a:spcPts val="800"/>
                        </a:spcAft>
                      </a:pPr>
                      <a:r>
                        <a:rPr lang="cs-CZ" sz="1600" dirty="0">
                          <a:effectLst/>
                        </a:rPr>
                        <a:t>Počet SÚ </a:t>
                      </a:r>
                      <a:endParaRPr lang="cs-CZ" sz="16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19829071"/>
                  </a:ext>
                </a:extLst>
              </a:tr>
              <a:tr h="336092">
                <a:tc>
                  <a:txBody>
                    <a:bodyPr/>
                    <a:lstStyle/>
                    <a:p>
                      <a:pPr algn="ctr">
                        <a:lnSpc>
                          <a:spcPct val="107000"/>
                        </a:lnSpc>
                        <a:spcAft>
                          <a:spcPts val="800"/>
                        </a:spcAft>
                      </a:pPr>
                      <a:r>
                        <a:rPr lang="cs-CZ" sz="1400" dirty="0">
                          <a:effectLst/>
                        </a:rPr>
                        <a:t>2012</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4 471 889</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113</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6031258"/>
                  </a:ext>
                </a:extLst>
              </a:tr>
              <a:tr h="336092">
                <a:tc>
                  <a:txBody>
                    <a:bodyPr/>
                    <a:lstStyle/>
                    <a:p>
                      <a:pPr algn="ctr">
                        <a:lnSpc>
                          <a:spcPct val="107000"/>
                        </a:lnSpc>
                        <a:spcAft>
                          <a:spcPts val="800"/>
                        </a:spcAft>
                      </a:pPr>
                      <a:r>
                        <a:rPr lang="cs-CZ" sz="1400" dirty="0">
                          <a:effectLst/>
                        </a:rPr>
                        <a:t>2013</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4 440 326</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113</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59923106"/>
                  </a:ext>
                </a:extLst>
              </a:tr>
              <a:tr h="336092">
                <a:tc>
                  <a:txBody>
                    <a:bodyPr/>
                    <a:lstStyle/>
                    <a:p>
                      <a:pPr algn="ctr">
                        <a:lnSpc>
                          <a:spcPct val="107000"/>
                        </a:lnSpc>
                        <a:spcAft>
                          <a:spcPts val="800"/>
                        </a:spcAft>
                      </a:pPr>
                      <a:r>
                        <a:rPr lang="cs-CZ" sz="1400" dirty="0">
                          <a:effectLst/>
                        </a:rPr>
                        <a:t>2014</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4 464 057</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116</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9504532"/>
                  </a:ext>
                </a:extLst>
              </a:tr>
              <a:tr h="336092">
                <a:tc>
                  <a:txBody>
                    <a:bodyPr/>
                    <a:lstStyle/>
                    <a:p>
                      <a:pPr algn="ctr">
                        <a:lnSpc>
                          <a:spcPct val="107000"/>
                        </a:lnSpc>
                        <a:spcAft>
                          <a:spcPts val="800"/>
                        </a:spcAft>
                      </a:pPr>
                      <a:r>
                        <a:rPr lang="cs-CZ" sz="1400" dirty="0">
                          <a:effectLst/>
                        </a:rPr>
                        <a:t>2015</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4 507 012</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132</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42029472"/>
                  </a:ext>
                </a:extLst>
              </a:tr>
              <a:tr h="336092">
                <a:tc>
                  <a:txBody>
                    <a:bodyPr/>
                    <a:lstStyle/>
                    <a:p>
                      <a:pPr algn="ctr">
                        <a:lnSpc>
                          <a:spcPct val="107000"/>
                        </a:lnSpc>
                        <a:spcAft>
                          <a:spcPts val="800"/>
                        </a:spcAft>
                      </a:pPr>
                      <a:r>
                        <a:rPr lang="cs-CZ" sz="1400" dirty="0">
                          <a:effectLst/>
                        </a:rPr>
                        <a:t>2016</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4 571 305</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104</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6870723"/>
                  </a:ext>
                </a:extLst>
              </a:tr>
              <a:tr h="336092">
                <a:tc>
                  <a:txBody>
                    <a:bodyPr/>
                    <a:lstStyle/>
                    <a:p>
                      <a:pPr algn="ctr">
                        <a:lnSpc>
                          <a:spcPct val="107000"/>
                        </a:lnSpc>
                        <a:spcAft>
                          <a:spcPts val="800"/>
                        </a:spcAft>
                      </a:pPr>
                      <a:r>
                        <a:rPr lang="cs-CZ" sz="1400" dirty="0">
                          <a:effectLst/>
                        </a:rPr>
                        <a:t>2017</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4 671 825</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95</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11689207"/>
                  </a:ext>
                </a:extLst>
              </a:tr>
              <a:tr h="336092">
                <a:tc>
                  <a:txBody>
                    <a:bodyPr/>
                    <a:lstStyle/>
                    <a:p>
                      <a:pPr algn="ctr">
                        <a:lnSpc>
                          <a:spcPct val="107000"/>
                        </a:lnSpc>
                        <a:spcAft>
                          <a:spcPts val="800"/>
                        </a:spcAft>
                      </a:pPr>
                      <a:r>
                        <a:rPr lang="cs-CZ" sz="1400" dirty="0">
                          <a:effectLst/>
                        </a:rPr>
                        <a:t>2018</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4 732 737</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123</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246226"/>
                  </a:ext>
                </a:extLst>
              </a:tr>
              <a:tr h="336092">
                <a:tc>
                  <a:txBody>
                    <a:bodyPr/>
                    <a:lstStyle/>
                    <a:p>
                      <a:pPr algn="ctr">
                        <a:lnSpc>
                          <a:spcPct val="107000"/>
                        </a:lnSpc>
                        <a:spcAft>
                          <a:spcPts val="800"/>
                        </a:spcAft>
                      </a:pPr>
                      <a:r>
                        <a:rPr lang="cs-CZ" sz="1400" dirty="0">
                          <a:effectLst/>
                        </a:rPr>
                        <a:t>2019</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4 732 889</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95</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79010736"/>
                  </a:ext>
                </a:extLst>
              </a:tr>
              <a:tr h="336092">
                <a:tc>
                  <a:txBody>
                    <a:bodyPr/>
                    <a:lstStyle/>
                    <a:p>
                      <a:pPr algn="ctr">
                        <a:lnSpc>
                          <a:spcPct val="107000"/>
                        </a:lnSpc>
                        <a:spcAft>
                          <a:spcPts val="800"/>
                        </a:spcAft>
                      </a:pPr>
                      <a:r>
                        <a:rPr lang="cs-CZ" sz="1400" dirty="0">
                          <a:effectLst/>
                        </a:rPr>
                        <a:t>2020</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4 690 373</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108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7485253"/>
                  </a:ext>
                </a:extLst>
              </a:tr>
              <a:tr h="336092">
                <a:tc>
                  <a:txBody>
                    <a:bodyPr/>
                    <a:lstStyle/>
                    <a:p>
                      <a:pPr algn="ctr">
                        <a:lnSpc>
                          <a:spcPct val="107000"/>
                        </a:lnSpc>
                        <a:spcAft>
                          <a:spcPts val="800"/>
                        </a:spcAft>
                      </a:pPr>
                      <a:r>
                        <a:rPr lang="cs-CZ" sz="1400" dirty="0">
                          <a:effectLst/>
                        </a:rPr>
                        <a:t>2021</a:t>
                      </a:r>
                      <a:endParaRPr lang="cs-CZ"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a:effectLst/>
                        </a:rPr>
                        <a:t>4 708 165</a:t>
                      </a:r>
                      <a:endParaRPr lang="cs-CZ" sz="16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600" b="1" dirty="0">
                          <a:effectLst/>
                        </a:rPr>
                        <a:t>88</a:t>
                      </a:r>
                      <a:endParaRPr lang="cs-CZ" sz="16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53795937"/>
                  </a:ext>
                </a:extLst>
              </a:tr>
            </a:tbl>
          </a:graphicData>
        </a:graphic>
      </p:graphicFrame>
      <p:sp>
        <p:nvSpPr>
          <p:cNvPr id="3" name="Nadpis 2">
            <a:extLst>
              <a:ext uri="{FF2B5EF4-FFF2-40B4-BE49-F238E27FC236}">
                <a16:creationId xmlns:a16="http://schemas.microsoft.com/office/drawing/2014/main" id="{86C2F5B2-C107-D9B8-15C2-F5D816AA70DC}"/>
              </a:ext>
            </a:extLst>
          </p:cNvPr>
          <p:cNvSpPr>
            <a:spLocks noGrp="1"/>
          </p:cNvSpPr>
          <p:nvPr>
            <p:ph type="title"/>
          </p:nvPr>
        </p:nvSpPr>
        <p:spPr/>
        <p:txBody>
          <a:bodyPr/>
          <a:lstStyle/>
          <a:p>
            <a:r>
              <a:rPr lang="cs-CZ" b="1" dirty="0">
                <a:solidFill>
                  <a:srgbClr val="FF0000"/>
                </a:solidFill>
              </a:rPr>
              <a:t>Statistika smrtelných úrazů </a:t>
            </a:r>
          </a:p>
        </p:txBody>
      </p:sp>
    </p:spTree>
    <p:extLst>
      <p:ext uri="{BB962C8B-B14F-4D97-AF65-F5344CB8AC3E}">
        <p14:creationId xmlns:p14="http://schemas.microsoft.com/office/powerpoint/2010/main" val="416306080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EA19910-9234-03C0-07B4-138022E56611}"/>
              </a:ext>
            </a:extLst>
          </p:cNvPr>
          <p:cNvSpPr>
            <a:spLocks noGrp="1"/>
          </p:cNvSpPr>
          <p:nvPr>
            <p:ph type="ctrTitle"/>
          </p:nvPr>
        </p:nvSpPr>
        <p:spPr/>
        <p:txBody>
          <a:bodyPr/>
          <a:lstStyle/>
          <a:p>
            <a:r>
              <a:rPr lang="cs-CZ" b="1" dirty="0">
                <a:solidFill>
                  <a:srgbClr val="FF0000"/>
                </a:solidFill>
              </a:rPr>
              <a:t>Děkuji za pozornost</a:t>
            </a:r>
          </a:p>
        </p:txBody>
      </p:sp>
    </p:spTree>
    <p:extLst>
      <p:ext uri="{BB962C8B-B14F-4D97-AF65-F5344CB8AC3E}">
        <p14:creationId xmlns:p14="http://schemas.microsoft.com/office/powerpoint/2010/main" val="11925225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75054" y="1340768"/>
            <a:ext cx="8291264" cy="4536504"/>
          </a:xfrm>
        </p:spPr>
        <p:txBody>
          <a:bodyPr>
            <a:noAutofit/>
          </a:bodyPr>
          <a:lstStyle/>
          <a:p>
            <a:pPr marL="0" indent="0" algn="ctr">
              <a:buNone/>
            </a:pPr>
            <a:endParaRPr lang="cs-CZ" dirty="0"/>
          </a:p>
          <a:p>
            <a:pPr marL="0" indent="0">
              <a:lnSpc>
                <a:spcPct val="107000"/>
              </a:lnSpc>
              <a:spcAft>
                <a:spcPts val="800"/>
              </a:spcAft>
              <a:buNone/>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Úraz:</a:t>
            </a:r>
          </a:p>
          <a:p>
            <a:pPr>
              <a:lnSpc>
                <a:spcPct val="107000"/>
              </a:lnSpc>
              <a:spcAft>
                <a:spcPts val="800"/>
              </a:spcAft>
            </a:pPr>
            <a:r>
              <a:rPr lang="cs-CZ" sz="2800" b="1" dirty="0">
                <a:solidFill>
                  <a:srgbClr val="666666"/>
                </a:solidFill>
                <a:latin typeface="Arial" panose="020B0604020202020204" pitchFamily="34" charset="0"/>
                <a:ea typeface="Calibri" panose="020F0502020204030204" pitchFamily="34" charset="0"/>
                <a:cs typeface="Times New Roman" panose="02020603050405020304" pitchFamily="18" charset="0"/>
              </a:rPr>
              <a:t>        </a:t>
            </a: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pracovní</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nepracovní</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těžký </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smrtelný</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s pracovní neschopností </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cs-CZ" sz="2800" b="1"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rPr>
              <a:t>         bez pracovní neschopností</a:t>
            </a:r>
            <a:endParaRPr lang="cs-CZ" sz="28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ctr">
              <a:buNone/>
            </a:pPr>
            <a:endParaRPr lang="cs-CZ" dirty="0"/>
          </a:p>
          <a:p>
            <a:pPr marL="0" indent="0" algn="ctr">
              <a:buNone/>
            </a:pPr>
            <a:endParaRPr lang="cs-CZ" dirty="0"/>
          </a:p>
          <a:p>
            <a:pPr marL="0" indent="0" algn="ctr">
              <a:buNone/>
            </a:pPr>
            <a:endParaRPr lang="cs-CZ" dirty="0"/>
          </a:p>
          <a:p>
            <a:pPr marL="0" indent="0">
              <a:buNone/>
            </a:pPr>
            <a:r>
              <a:rPr lang="cs-CZ" dirty="0"/>
              <a:t>                                   </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p>
        </p:txBody>
      </p:sp>
      <p:sp>
        <p:nvSpPr>
          <p:cNvPr id="2" name="Nadpis 1"/>
          <p:cNvSpPr>
            <a:spLocks noGrp="1"/>
          </p:cNvSpPr>
          <p:nvPr>
            <p:ph type="title"/>
          </p:nvPr>
        </p:nvSpPr>
        <p:spPr/>
        <p:txBody>
          <a:bodyPr/>
          <a:lstStyle/>
          <a:p>
            <a:r>
              <a:rPr lang="cs-CZ" b="1" dirty="0">
                <a:solidFill>
                  <a:srgbClr val="FF0000"/>
                </a:solidFill>
              </a:rPr>
              <a:t>Druhy úrazů </a:t>
            </a:r>
          </a:p>
        </p:txBody>
      </p:sp>
    </p:spTree>
    <p:extLst>
      <p:ext uri="{BB962C8B-B14F-4D97-AF65-F5344CB8AC3E}">
        <p14:creationId xmlns:p14="http://schemas.microsoft.com/office/powerpoint/2010/main" val="1725551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87524" y="908720"/>
            <a:ext cx="8604956" cy="6237312"/>
          </a:xfrm>
        </p:spPr>
        <p:txBody>
          <a:bodyPr>
            <a:normAutofit fontScale="25000" lnSpcReduction="20000"/>
          </a:bodyPr>
          <a:lstStyle/>
          <a:p>
            <a:pPr marL="0" indent="0" algn="ctr">
              <a:buNone/>
            </a:pPr>
            <a:endParaRPr lang="cs-CZ" dirty="0"/>
          </a:p>
          <a:p>
            <a:pPr marL="0" indent="0" algn="just">
              <a:buNone/>
            </a:pPr>
            <a:endParaRPr lang="cs-CZ" sz="3400"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3400" dirty="0">
              <a:solidFill>
                <a:srgbClr val="666666"/>
              </a:solidFill>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3400"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20000"/>
              </a:lnSpc>
            </a:pPr>
            <a:r>
              <a:rPr lang="cs-CZ" sz="8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Pracovním úrazem je poškození zdraví nebo smrt zaměstnance, došlo-li     k nim nezávisle na jeho vůli krátkodobým, náhlým a násilným působením</a:t>
            </a:r>
            <a:r>
              <a:rPr lang="cs-CZ" sz="8000" b="1" dirty="0">
                <a:solidFill>
                  <a:schemeClr val="tx1"/>
                </a:solidFill>
                <a:latin typeface="Arial" panose="020B0604020202020204" pitchFamily="34" charset="0"/>
                <a:ea typeface="Calibri" panose="020F0502020204030204" pitchFamily="34" charset="0"/>
                <a:cs typeface="Arial" panose="020B0604020202020204" pitchFamily="34" charset="0"/>
              </a:rPr>
              <a:t>  </a:t>
            </a:r>
            <a:r>
              <a:rPr lang="cs-CZ" sz="8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vnějších vlivů při plnění pracovních úkolů nebo v přímé souvislosti s ním.    Jako pracovní úraz se též posuzuje úraz, který zaměstnanec utrpěl pro plnění pracovních úkolů.  ( § 271k ZP)</a:t>
            </a:r>
            <a:br>
              <a:rPr lang="cs-CZ" sz="8000" b="1" dirty="0">
                <a:solidFill>
                  <a:schemeClr val="tx1"/>
                </a:solidFill>
                <a:effectLst/>
                <a:latin typeface="Arial" panose="020B0604020202020204" pitchFamily="34" charset="0"/>
                <a:ea typeface="Calibri" panose="020F0502020204030204" pitchFamily="34" charset="0"/>
                <a:cs typeface="Arial" panose="020B0604020202020204" pitchFamily="34" charset="0"/>
              </a:rPr>
            </a:br>
            <a:endParaRPr lang="cs-CZ" sz="80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a:lnSpc>
                <a:spcPct val="120000"/>
              </a:lnSpc>
            </a:pPr>
            <a:r>
              <a:rPr lang="cs-CZ" sz="8000" b="1" dirty="0">
                <a:solidFill>
                  <a:schemeClr val="tx1"/>
                </a:solidFill>
                <a:latin typeface="Arial" panose="020B0604020202020204" pitchFamily="34" charset="0"/>
                <a:cs typeface="Arial" panose="020B0604020202020204" pitchFamily="34" charset="0"/>
              </a:rPr>
              <a:t>Jde také o případy, kdy k poškození zdraví došlo nikoliv jen při plnění pracovních úkolů nebo v přímé souvislosti s ním, nýbrž kdy plnění pracovních úkolů bylo příčinou poškození zdraví, např. fyzickým napadením jiným zaměstnancem nebo jinou osobou pro plnění pracovních úkolů</a:t>
            </a:r>
            <a:br>
              <a:rPr lang="cs-CZ" sz="8000" b="1" dirty="0">
                <a:solidFill>
                  <a:schemeClr val="tx1"/>
                </a:solidFill>
                <a:latin typeface="Arial" panose="020B0604020202020204" pitchFamily="34" charset="0"/>
                <a:cs typeface="Arial" panose="020B0604020202020204" pitchFamily="34" charset="0"/>
              </a:rPr>
            </a:br>
            <a:br>
              <a:rPr lang="cs-CZ" sz="8000" b="1" dirty="0">
                <a:solidFill>
                  <a:schemeClr val="tx1"/>
                </a:solidFill>
                <a:latin typeface="Arial" panose="020B0604020202020204" pitchFamily="34" charset="0"/>
                <a:cs typeface="Arial" panose="020B0604020202020204" pitchFamily="34" charset="0"/>
              </a:rPr>
            </a:br>
            <a:r>
              <a:rPr lang="cs-CZ" sz="8000" b="1" dirty="0">
                <a:solidFill>
                  <a:schemeClr val="tx1"/>
                </a:solidFill>
                <a:latin typeface="Arial" panose="020B0604020202020204" pitchFamily="34" charset="0"/>
                <a:cs typeface="Arial" panose="020B0604020202020204" pitchFamily="34" charset="0"/>
              </a:rPr>
              <a:t>K úrazu dochází buď náhlým působením zevních sil (např. pádem břemena na zaměstnance), nebo působením vlastní tělesné síly a hmotnosti (např. zakopnutí, upadnutí, pád zaměstnance). </a:t>
            </a:r>
          </a:p>
          <a:p>
            <a:pPr marL="0" indent="0">
              <a:buNone/>
            </a:pPr>
            <a:endParaRPr lang="cs-CZ" sz="6400" b="1" dirty="0">
              <a:solidFill>
                <a:schemeClr val="tx1"/>
              </a:solidFill>
              <a:latin typeface="Arial" panose="020B0604020202020204" pitchFamily="34" charset="0"/>
              <a:cs typeface="Arial" panose="020B0604020202020204" pitchFamily="34" charset="0"/>
            </a:endParaRPr>
          </a:p>
          <a:p>
            <a:pPr marL="0" indent="0">
              <a:buNone/>
            </a:pPr>
            <a:r>
              <a:rPr lang="cs-CZ" sz="5600" b="1" dirty="0">
                <a:latin typeface="Arial" panose="020B0604020202020204" pitchFamily="34" charset="0"/>
                <a:cs typeface="Arial" panose="020B0604020202020204" pitchFamily="34" charset="0"/>
              </a:rPr>
              <a:t>                                   </a:t>
            </a:r>
          </a:p>
          <a:p>
            <a:pPr marL="0" indent="0">
              <a:buNone/>
            </a:pPr>
            <a:r>
              <a:rPr lang="cs-CZ" sz="5600" b="1" dirty="0">
                <a:latin typeface="Arial" panose="020B0604020202020204" pitchFamily="34" charset="0"/>
                <a:cs typeface="Arial" panose="020B0604020202020204" pitchFamily="34" charset="0"/>
              </a:rPr>
              <a:t>        </a:t>
            </a:r>
            <a:endParaRPr lang="cs-CZ" sz="5600" b="1" dirty="0">
              <a:solidFill>
                <a:srgbClr val="0070C0"/>
              </a:solidFill>
              <a:latin typeface="Arial" panose="020B0604020202020204" pitchFamily="34" charset="0"/>
              <a:cs typeface="Arial" panose="020B0604020202020204" pitchFamily="34" charset="0"/>
            </a:endParaRP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endParaRPr lang="cs-CZ" sz="1100" dirty="0"/>
          </a:p>
        </p:txBody>
      </p:sp>
      <p:sp>
        <p:nvSpPr>
          <p:cNvPr id="2" name="Nadpis 1"/>
          <p:cNvSpPr>
            <a:spLocks noGrp="1"/>
          </p:cNvSpPr>
          <p:nvPr>
            <p:ph type="title"/>
          </p:nvPr>
        </p:nvSpPr>
        <p:spPr/>
        <p:txBody>
          <a:bodyPr/>
          <a:lstStyle/>
          <a:p>
            <a:r>
              <a:rPr lang="cs-CZ" b="1" dirty="0">
                <a:solidFill>
                  <a:srgbClr val="FF0000"/>
                </a:solidFill>
              </a:rPr>
              <a:t>Pracovní úraz </a:t>
            </a:r>
          </a:p>
        </p:txBody>
      </p:sp>
    </p:spTree>
    <p:extLst>
      <p:ext uri="{BB962C8B-B14F-4D97-AF65-F5344CB8AC3E}">
        <p14:creationId xmlns:p14="http://schemas.microsoft.com/office/powerpoint/2010/main" val="5743384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87524" y="908720"/>
            <a:ext cx="8604956" cy="6237312"/>
          </a:xfrm>
        </p:spPr>
        <p:txBody>
          <a:bodyPr>
            <a:normAutofit fontScale="32500" lnSpcReduction="20000"/>
          </a:bodyPr>
          <a:lstStyle/>
          <a:p>
            <a:pPr marL="0" indent="0" algn="ctr">
              <a:buNone/>
            </a:pPr>
            <a:endParaRPr lang="cs-CZ" dirty="0"/>
          </a:p>
          <a:p>
            <a:pPr marL="0" indent="0" algn="just">
              <a:buNone/>
            </a:pPr>
            <a:endParaRPr lang="cs-CZ" sz="3400"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3400" dirty="0">
              <a:solidFill>
                <a:srgbClr val="666666"/>
              </a:solidFill>
              <a:latin typeface="Arial" panose="020B0604020202020204" pitchFamily="34" charset="0"/>
              <a:ea typeface="Calibri" panose="020F0502020204030204" pitchFamily="34" charset="0"/>
              <a:cs typeface="Times New Roman" panose="02020603050405020304" pitchFamily="18" charset="0"/>
            </a:endParaRPr>
          </a:p>
          <a:p>
            <a:pPr marL="0" indent="0" algn="just">
              <a:buNone/>
            </a:pPr>
            <a:endParaRPr lang="cs-CZ" sz="3400" dirty="0">
              <a:solidFill>
                <a:srgbClr val="666666"/>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20000"/>
              </a:lnSpc>
            </a:pPr>
            <a:r>
              <a:rPr lang="cs-CZ" sz="6400" b="1" dirty="0">
                <a:solidFill>
                  <a:schemeClr val="tx1"/>
                </a:solidFill>
                <a:latin typeface="Arial" panose="020B0604020202020204" pitchFamily="34" charset="0"/>
                <a:cs typeface="Arial" panose="020B0604020202020204" pitchFamily="34" charset="0"/>
              </a:rPr>
              <a:t>K úrazům může dojít i působením chemických nebo jiných látek, s nimiž zaměstnanec přichází do styku při pracovní činnostech (např. poleptání kyselinou, úpal apod.). </a:t>
            </a:r>
          </a:p>
          <a:p>
            <a:pPr>
              <a:lnSpc>
                <a:spcPct val="120000"/>
              </a:lnSpc>
            </a:pPr>
            <a:r>
              <a:rPr lang="cs-CZ" sz="6400" b="1" dirty="0">
                <a:solidFill>
                  <a:schemeClr val="tx1"/>
                </a:solidFill>
                <a:latin typeface="Arial" panose="020B0604020202020204" pitchFamily="34" charset="0"/>
                <a:cs typeface="Arial" panose="020B0604020202020204" pitchFamily="34" charset="0"/>
              </a:rPr>
              <a:t>Nemusí vždy jít výlučně o tělesné zranění, ale o jakékoliv jiné porušení zdraví. </a:t>
            </a:r>
          </a:p>
          <a:p>
            <a:pPr>
              <a:lnSpc>
                <a:spcPct val="120000"/>
              </a:lnSpc>
            </a:pPr>
            <a:endParaRPr lang="cs-CZ" sz="6400" b="1" dirty="0">
              <a:solidFill>
                <a:schemeClr val="tx1"/>
              </a:solidFill>
              <a:latin typeface="Arial" panose="020B0604020202020204" pitchFamily="34" charset="0"/>
              <a:cs typeface="Arial" panose="020B0604020202020204" pitchFamily="34" charset="0"/>
            </a:endParaRPr>
          </a:p>
          <a:p>
            <a:pPr>
              <a:lnSpc>
                <a:spcPct val="120000"/>
              </a:lnSpc>
            </a:pPr>
            <a:r>
              <a:rPr lang="cs-CZ" sz="6400" b="1" dirty="0">
                <a:solidFill>
                  <a:schemeClr val="tx1"/>
                </a:solidFill>
                <a:latin typeface="Arial" panose="020B0604020202020204" pitchFamily="34" charset="0"/>
                <a:cs typeface="Arial" panose="020B0604020202020204" pitchFamily="34" charset="0"/>
              </a:rPr>
              <a:t>Pracovním úrazem není úraz, který se zaměstnanci přihodil na cestě do zaměstnání a zpět.</a:t>
            </a:r>
            <a:endParaRPr lang="cs-CZ" sz="6400" b="1"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buNone/>
            </a:pPr>
            <a:endParaRPr lang="cs-CZ" sz="6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cs-CZ" sz="6400" b="1" dirty="0">
              <a:solidFill>
                <a:schemeClr val="tx1"/>
              </a:solidFill>
              <a:latin typeface="Arial" panose="020B0604020202020204" pitchFamily="34" charset="0"/>
              <a:ea typeface="Calibri" panose="020F0502020204030204" pitchFamily="34" charset="0"/>
              <a:cs typeface="Arial" panose="020B0604020202020204" pitchFamily="34" charset="0"/>
            </a:endParaRPr>
          </a:p>
          <a:p>
            <a:r>
              <a:rPr lang="cs-CZ" sz="6400" b="1" dirty="0">
                <a:solidFill>
                  <a:srgbClr val="FF0000"/>
                </a:solidFill>
                <a:effectLst/>
                <a:latin typeface="Arial" panose="020B0604020202020204" pitchFamily="34" charset="0"/>
                <a:ea typeface="Calibri" panose="020F0502020204030204" pitchFamily="34" charset="0"/>
                <a:cs typeface="Arial" panose="020B0604020202020204" pitchFamily="34" charset="0"/>
              </a:rPr>
              <a:t>Nepracovním úrazem</a:t>
            </a:r>
            <a:r>
              <a:rPr lang="cs-CZ" sz="6400" b="1" dirty="0">
                <a:solidFill>
                  <a:schemeClr val="tx1"/>
                </a:solidFill>
                <a:effectLst/>
                <a:latin typeface="Arial" panose="020B0604020202020204" pitchFamily="34" charset="0"/>
                <a:ea typeface="Calibri" panose="020F0502020204030204" pitchFamily="34" charset="0"/>
                <a:cs typeface="Arial" panose="020B0604020202020204" pitchFamily="34" charset="0"/>
              </a:rPr>
              <a:t> je úraz, který neodpovídá definici pracovního úrazu.</a:t>
            </a:r>
          </a:p>
          <a:p>
            <a:pPr marL="0" indent="0">
              <a:buNone/>
            </a:pPr>
            <a:endParaRPr lang="cs-CZ" sz="6400" b="1" dirty="0">
              <a:solidFill>
                <a:schemeClr val="tx1"/>
              </a:solidFill>
              <a:latin typeface="Arial" panose="020B0604020202020204" pitchFamily="34" charset="0"/>
              <a:cs typeface="Arial" panose="020B0604020202020204" pitchFamily="34" charset="0"/>
            </a:endParaRPr>
          </a:p>
          <a:p>
            <a:pPr marL="0" indent="0">
              <a:buNone/>
            </a:pPr>
            <a:r>
              <a:rPr lang="cs-CZ" sz="5600" b="1" dirty="0">
                <a:latin typeface="Arial" panose="020B0604020202020204" pitchFamily="34" charset="0"/>
                <a:cs typeface="Arial" panose="020B0604020202020204" pitchFamily="34" charset="0"/>
              </a:rPr>
              <a:t>                                   </a:t>
            </a:r>
          </a:p>
          <a:p>
            <a:pPr marL="0" indent="0">
              <a:buNone/>
            </a:pPr>
            <a:r>
              <a:rPr lang="cs-CZ" sz="5600" b="1" dirty="0">
                <a:latin typeface="Arial" panose="020B0604020202020204" pitchFamily="34" charset="0"/>
                <a:cs typeface="Arial" panose="020B0604020202020204" pitchFamily="34" charset="0"/>
              </a:rPr>
              <a:t>        </a:t>
            </a:r>
            <a:endParaRPr lang="cs-CZ" sz="5600" b="1" dirty="0">
              <a:solidFill>
                <a:srgbClr val="0070C0"/>
              </a:solidFill>
              <a:latin typeface="Arial" panose="020B0604020202020204" pitchFamily="34" charset="0"/>
              <a:cs typeface="Arial" panose="020B0604020202020204" pitchFamily="34" charset="0"/>
            </a:endParaRP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endParaRPr lang="cs-CZ" sz="1100" dirty="0"/>
          </a:p>
        </p:txBody>
      </p:sp>
      <p:sp>
        <p:nvSpPr>
          <p:cNvPr id="2" name="Nadpis 1"/>
          <p:cNvSpPr>
            <a:spLocks noGrp="1"/>
          </p:cNvSpPr>
          <p:nvPr>
            <p:ph type="title"/>
          </p:nvPr>
        </p:nvSpPr>
        <p:spPr/>
        <p:txBody>
          <a:bodyPr/>
          <a:lstStyle/>
          <a:p>
            <a:r>
              <a:rPr lang="cs-CZ" b="1" dirty="0">
                <a:solidFill>
                  <a:srgbClr val="FF0000"/>
                </a:solidFill>
              </a:rPr>
              <a:t>Pracovní úraz </a:t>
            </a:r>
          </a:p>
        </p:txBody>
      </p:sp>
    </p:spTree>
    <p:extLst>
      <p:ext uri="{BB962C8B-B14F-4D97-AF65-F5344CB8AC3E}">
        <p14:creationId xmlns:p14="http://schemas.microsoft.com/office/powerpoint/2010/main" val="14248558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340768"/>
            <a:ext cx="8229600" cy="5184576"/>
          </a:xfrm>
        </p:spPr>
        <p:txBody>
          <a:bodyPr>
            <a:normAutofit fontScale="25000" lnSpcReduction="20000"/>
          </a:bodyPr>
          <a:lstStyle/>
          <a:p>
            <a:pPr marL="0" indent="0" algn="ctr">
              <a:buNone/>
            </a:pPr>
            <a:endParaRPr lang="cs-CZ" dirty="0"/>
          </a:p>
          <a:p>
            <a:pPr>
              <a:lnSpc>
                <a:spcPct val="107000"/>
              </a:lnSpc>
              <a:spcAft>
                <a:spcPts val="800"/>
              </a:spcAft>
            </a:pPr>
            <a:endParaRPr lang="cs-CZ" sz="1800" dirty="0">
              <a:solidFill>
                <a:srgbClr val="3E3E3E"/>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endParaRPr lang="cs-CZ" sz="3800" dirty="0">
              <a:solidFill>
                <a:srgbClr val="3E3E3E"/>
              </a:solidFill>
              <a:effectLst/>
              <a:latin typeface="Arial" panose="020B060402020202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8000" b="1" dirty="0">
                <a:solidFill>
                  <a:srgbClr val="3E3E3E"/>
                </a:solidFill>
                <a:effectLst/>
                <a:latin typeface="Arial" panose="020B0604020202020204" pitchFamily="34" charset="0"/>
                <a:ea typeface="Calibri" panose="020F0502020204030204" pitchFamily="34" charset="0"/>
                <a:cs typeface="Times New Roman" panose="02020603050405020304" pitchFamily="18" charset="0"/>
              </a:rPr>
              <a:t>Za těžký se považuje pracovní úraz, který měl za následek ztrátu orgánu (anatomickou nebo funkční) nebo jeho podstatné části, anebo takové poškození zdraví, včetně průmyslových otrav, které lékař označil za těžké, např. ztráta oka, sluchu, komplikovaná spirálová zlomenina, vyvolání potratu, roztržení plic, poranění srdce, otřes mozku spojený s bezvědomím, roztržení nebo rozdrcení ledviny, roztržení jater, sleziny, popáleniny II. a III. stupně většího rozsahu.</a:t>
            </a:r>
          </a:p>
          <a:p>
            <a:pPr algn="just">
              <a:lnSpc>
                <a:spcPct val="107000"/>
              </a:lnSpc>
              <a:spcAft>
                <a:spcPts val="800"/>
              </a:spcAft>
            </a:pPr>
            <a:endParaRPr lang="cs-CZ" sz="8000" b="1"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cs-CZ" sz="8000" b="1" dirty="0">
                <a:solidFill>
                  <a:srgbClr val="3E3E3E"/>
                </a:solidFill>
                <a:effectLst/>
                <a:latin typeface="Arial" panose="020B0604020202020204" pitchFamily="34" charset="0"/>
                <a:ea typeface="Calibri" panose="020F0502020204030204" pitchFamily="34" charset="0"/>
                <a:cs typeface="Times New Roman" panose="02020603050405020304" pitchFamily="18" charset="0"/>
              </a:rPr>
              <a:t>Za smrtelný se považuje každý pracovní úraz, který zaměstnanci způsobil smrt ihned nebo kdykoliv později, nastala-li podle lékařského posudku následkem pracovního úrazu.</a:t>
            </a:r>
            <a:endParaRPr lang="cs-CZ" sz="8000" b="1" dirty="0">
              <a:effectLst/>
              <a:latin typeface="Calibri" panose="020F0502020204030204" pitchFamily="34" charset="0"/>
              <a:ea typeface="Calibri" panose="020F0502020204030204" pitchFamily="34" charset="0"/>
              <a:cs typeface="Times New Roman" panose="02020603050405020304" pitchFamily="18" charset="0"/>
            </a:endParaRPr>
          </a:p>
          <a:p>
            <a:pPr marL="0" indent="0" algn="just">
              <a:buNone/>
            </a:pPr>
            <a:endParaRPr lang="cs-CZ" sz="3800" dirty="0"/>
          </a:p>
          <a:p>
            <a:pPr marL="0" indent="0" algn="ctr">
              <a:buNone/>
            </a:pPr>
            <a:endParaRPr lang="cs-CZ" sz="4800" dirty="0"/>
          </a:p>
          <a:p>
            <a:pPr marL="0" indent="0" algn="ctr">
              <a:buNone/>
            </a:pPr>
            <a:r>
              <a:rPr lang="cs-CZ" dirty="0"/>
              <a:t>     </a:t>
            </a:r>
            <a:endParaRPr lang="cs-CZ" sz="4400" dirty="0">
              <a:solidFill>
                <a:srgbClr val="FF0000"/>
              </a:solidFill>
            </a:endParaRPr>
          </a:p>
          <a:p>
            <a:pPr marL="0" indent="0" algn="ctr">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endParaRPr lang="cs-CZ" sz="1100" dirty="0"/>
          </a:p>
        </p:txBody>
      </p:sp>
      <p:sp>
        <p:nvSpPr>
          <p:cNvPr id="2" name="Nadpis 1"/>
          <p:cNvSpPr>
            <a:spLocks noGrp="1"/>
          </p:cNvSpPr>
          <p:nvPr>
            <p:ph type="title"/>
          </p:nvPr>
        </p:nvSpPr>
        <p:spPr/>
        <p:txBody>
          <a:bodyPr/>
          <a:lstStyle/>
          <a:p>
            <a:r>
              <a:rPr lang="cs-CZ" b="1" dirty="0">
                <a:solidFill>
                  <a:srgbClr val="FF0000"/>
                </a:solidFill>
              </a:rPr>
              <a:t>Těžký a smrtelný úraz </a:t>
            </a:r>
          </a:p>
        </p:txBody>
      </p:sp>
    </p:spTree>
    <p:extLst>
      <p:ext uri="{BB962C8B-B14F-4D97-AF65-F5344CB8AC3E}">
        <p14:creationId xmlns:p14="http://schemas.microsoft.com/office/powerpoint/2010/main" val="1176187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251520" y="1844824"/>
            <a:ext cx="8640960" cy="4752528"/>
          </a:xfrm>
        </p:spPr>
        <p:txBody>
          <a:bodyPr>
            <a:normAutofit fontScale="47500" lnSpcReduction="20000"/>
          </a:bodyPr>
          <a:lstStyle/>
          <a:p>
            <a:pPr marL="0" indent="0" algn="ctr">
              <a:buNone/>
            </a:pPr>
            <a:endParaRPr lang="cs-CZ" dirty="0"/>
          </a:p>
          <a:p>
            <a:pPr marL="0" indent="0">
              <a:buNone/>
            </a:pPr>
            <a:endParaRPr lang="cs-CZ" sz="1900" dirty="0">
              <a:latin typeface="Arial" panose="020B0604020202020204" pitchFamily="34" charset="0"/>
              <a:cs typeface="Arial" panose="020B0604020202020204" pitchFamily="34" charset="0"/>
            </a:endParaRPr>
          </a:p>
          <a:p>
            <a:pPr marL="0" indent="0">
              <a:buNone/>
            </a:pPr>
            <a:endParaRPr lang="cs-CZ" sz="1900" dirty="0">
              <a:latin typeface="Arial" panose="020B0604020202020204" pitchFamily="34" charset="0"/>
              <a:cs typeface="Arial" panose="020B0604020202020204" pitchFamily="34" charset="0"/>
            </a:endParaRPr>
          </a:p>
          <a:p>
            <a:pPr marL="0" indent="0">
              <a:buNone/>
            </a:pPr>
            <a:endParaRPr lang="cs-CZ" sz="1900" dirty="0">
              <a:latin typeface="Arial" panose="020B0604020202020204" pitchFamily="34" charset="0"/>
              <a:cs typeface="Arial" panose="020B0604020202020204" pitchFamily="34" charset="0"/>
            </a:endParaRPr>
          </a:p>
          <a:p>
            <a:pPr marL="0" indent="0">
              <a:buNone/>
            </a:pPr>
            <a:endParaRPr lang="cs-CZ" sz="1900" dirty="0">
              <a:latin typeface="Arial" panose="020B0604020202020204" pitchFamily="34" charset="0"/>
              <a:cs typeface="Arial" panose="020B0604020202020204" pitchFamily="34" charset="0"/>
            </a:endParaRPr>
          </a:p>
          <a:p>
            <a:r>
              <a:rPr lang="cs-CZ" sz="4200" b="1" dirty="0">
                <a:solidFill>
                  <a:schemeClr val="tx1"/>
                </a:solidFill>
                <a:latin typeface="Arial" panose="020B0604020202020204" pitchFamily="34" charset="0"/>
                <a:cs typeface="Arial" panose="020B0604020202020204" pitchFamily="34" charset="0"/>
              </a:rPr>
              <a:t>Bezodkladně nahlásit úraz svému nadřízenému (pokud je toho schopen)</a:t>
            </a:r>
          </a:p>
          <a:p>
            <a:pPr marL="0" indent="0">
              <a:buNone/>
            </a:pPr>
            <a:endParaRPr lang="cs-CZ" sz="4200" b="1" dirty="0">
              <a:solidFill>
                <a:schemeClr val="tx1"/>
              </a:solidFill>
              <a:latin typeface="Arial" panose="020B0604020202020204" pitchFamily="34" charset="0"/>
              <a:cs typeface="Arial" panose="020B0604020202020204" pitchFamily="34" charset="0"/>
            </a:endParaRPr>
          </a:p>
          <a:p>
            <a:r>
              <a:rPr lang="cs-CZ" sz="4200" b="1" dirty="0">
                <a:solidFill>
                  <a:schemeClr val="tx1"/>
                </a:solidFill>
                <a:latin typeface="Arial" panose="020B0604020202020204" pitchFamily="34" charset="0"/>
                <a:cs typeface="Arial" panose="020B0604020202020204" pitchFamily="34" charset="0"/>
              </a:rPr>
              <a:t>Podrobit se testu na alkohol a drogy</a:t>
            </a:r>
          </a:p>
          <a:p>
            <a:endParaRPr lang="cs-CZ" sz="4200" b="1" dirty="0">
              <a:solidFill>
                <a:schemeClr val="tx1"/>
              </a:solidFill>
              <a:latin typeface="Arial" panose="020B0604020202020204" pitchFamily="34" charset="0"/>
              <a:cs typeface="Arial" panose="020B0604020202020204" pitchFamily="34" charset="0"/>
            </a:endParaRPr>
          </a:p>
          <a:p>
            <a:r>
              <a:rPr lang="cs-CZ" sz="4200" b="1" dirty="0">
                <a:solidFill>
                  <a:schemeClr val="tx1"/>
                </a:solidFill>
                <a:latin typeface="Arial" panose="020B0604020202020204" pitchFamily="34" charset="0"/>
                <a:cs typeface="Arial" panose="020B0604020202020204" pitchFamily="34" charset="0"/>
              </a:rPr>
              <a:t>Spolupracovat při vyšetřování a pravdivě uvést informace o vzniku úrazu</a:t>
            </a:r>
          </a:p>
          <a:p>
            <a:pPr marL="0" indent="0" algn="ctr">
              <a:buNone/>
            </a:pPr>
            <a:endParaRPr lang="cs-CZ" sz="2900" dirty="0">
              <a:latin typeface="Arial" panose="020B0604020202020204" pitchFamily="34" charset="0"/>
              <a:cs typeface="Arial" panose="020B0604020202020204" pitchFamily="34" charset="0"/>
            </a:endParaRPr>
          </a:p>
          <a:p>
            <a:pPr marL="0" indent="0" algn="ctr">
              <a:buNone/>
            </a:pPr>
            <a:r>
              <a:rPr lang="cs-CZ" sz="5800" dirty="0"/>
              <a:t>                                  </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endParaRPr lang="cs-CZ" sz="1100" dirty="0"/>
          </a:p>
        </p:txBody>
      </p:sp>
      <p:sp>
        <p:nvSpPr>
          <p:cNvPr id="2" name="Nadpis 1"/>
          <p:cNvSpPr>
            <a:spLocks noGrp="1"/>
          </p:cNvSpPr>
          <p:nvPr>
            <p:ph type="title"/>
          </p:nvPr>
        </p:nvSpPr>
        <p:spPr/>
        <p:txBody>
          <a:bodyPr/>
          <a:lstStyle/>
          <a:p>
            <a:r>
              <a:rPr lang="cs-CZ" b="1" dirty="0">
                <a:solidFill>
                  <a:srgbClr val="FF0000"/>
                </a:solidFill>
              </a:rPr>
              <a:t>Zaměstnanec - povinnosti</a:t>
            </a:r>
          </a:p>
        </p:txBody>
      </p:sp>
    </p:spTree>
    <p:extLst>
      <p:ext uri="{BB962C8B-B14F-4D97-AF65-F5344CB8AC3E}">
        <p14:creationId xmlns:p14="http://schemas.microsoft.com/office/powerpoint/2010/main" val="15802895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340768"/>
            <a:ext cx="8229600" cy="5184576"/>
          </a:xfrm>
        </p:spPr>
        <p:txBody>
          <a:bodyPr>
            <a:normAutofit fontScale="25000" lnSpcReduction="20000"/>
          </a:bodyPr>
          <a:lstStyle/>
          <a:p>
            <a:pPr marL="0" indent="0" algn="ctr">
              <a:buNone/>
            </a:pPr>
            <a:endParaRPr lang="cs-CZ" dirty="0"/>
          </a:p>
          <a:p>
            <a:pPr marL="0" indent="0" algn="ctr">
              <a:buNone/>
            </a:pPr>
            <a:endParaRPr lang="cs-CZ" sz="1800" dirty="0">
              <a:latin typeface="Arial" panose="020B0604020202020204" pitchFamily="34" charset="0"/>
              <a:cs typeface="Arial" panose="020B0604020202020204" pitchFamily="34" charset="0"/>
            </a:endParaRPr>
          </a:p>
          <a:p>
            <a:pPr marL="0" indent="0">
              <a:buNone/>
            </a:pPr>
            <a:endParaRPr lang="cs-CZ" sz="1800" dirty="0">
              <a:latin typeface="Arial" panose="020B0604020202020204" pitchFamily="34" charset="0"/>
              <a:cs typeface="Arial" panose="020B0604020202020204" pitchFamily="34" charset="0"/>
            </a:endParaRPr>
          </a:p>
          <a:p>
            <a:pPr marL="0" indent="0">
              <a:buNone/>
            </a:pPr>
            <a:endParaRPr lang="cs-CZ" sz="1800" dirty="0">
              <a:latin typeface="Arial" panose="020B0604020202020204" pitchFamily="34" charset="0"/>
              <a:cs typeface="Arial" panose="020B0604020202020204" pitchFamily="34" charset="0"/>
            </a:endParaRPr>
          </a:p>
          <a:p>
            <a:pPr marL="0" indent="0">
              <a:buNone/>
            </a:pPr>
            <a:endParaRPr lang="cs-CZ" sz="3300" dirty="0">
              <a:latin typeface="Arial" panose="020B0604020202020204" pitchFamily="34" charset="0"/>
              <a:cs typeface="Arial" panose="020B0604020202020204" pitchFamily="34" charset="0"/>
            </a:endParaRPr>
          </a:p>
          <a:p>
            <a:pPr marL="0" indent="0">
              <a:buNone/>
            </a:pPr>
            <a:endParaRPr lang="cs-CZ" sz="3300" dirty="0">
              <a:latin typeface="Arial" panose="020B0604020202020204" pitchFamily="34" charset="0"/>
              <a:cs typeface="Arial" panose="020B0604020202020204" pitchFamily="34" charset="0"/>
            </a:endParaRPr>
          </a:p>
          <a:p>
            <a:pPr marL="0" indent="0">
              <a:buNone/>
            </a:pPr>
            <a:endParaRPr lang="cs-CZ" sz="3300" dirty="0">
              <a:latin typeface="Arial" panose="020B0604020202020204" pitchFamily="34" charset="0"/>
              <a:cs typeface="Arial" panose="020B0604020202020204" pitchFamily="34" charset="0"/>
            </a:endParaRPr>
          </a:p>
          <a:p>
            <a:endParaRPr lang="cs-CZ" sz="7200" b="1" dirty="0">
              <a:solidFill>
                <a:schemeClr val="tx1"/>
              </a:solidFill>
              <a:latin typeface="Arial" panose="020B0604020202020204" pitchFamily="34" charset="0"/>
              <a:cs typeface="Arial" panose="020B0604020202020204" pitchFamily="34" charset="0"/>
            </a:endParaRPr>
          </a:p>
          <a:p>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Sepsat záznam o pracovním úrazu, 1 kopii záznamu předat poškozenému zaměstnanci</a:t>
            </a:r>
            <a:br>
              <a:rPr lang="cs-CZ" sz="7200" b="1" dirty="0">
                <a:solidFill>
                  <a:schemeClr val="tx1"/>
                </a:solidFill>
                <a:latin typeface="Arial" panose="020B0604020202020204" pitchFamily="34" charset="0"/>
                <a:cs typeface="Arial" panose="020B0604020202020204" pitchFamily="34" charset="0"/>
              </a:rPr>
            </a:br>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Neměnit stav na místě úrazu do doby objasnění příčin úrazu</a:t>
            </a:r>
          </a:p>
          <a:p>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Zapsat úraz do knihy úrazů</a:t>
            </a:r>
          </a:p>
          <a:p>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Nahlásit úraz stanoveným orgánům</a:t>
            </a:r>
          </a:p>
          <a:p>
            <a:pPr marL="0" indent="0">
              <a:buNone/>
            </a:pPr>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Vyšetřit příčiny a okolnosti pracovního úrazu</a:t>
            </a:r>
          </a:p>
          <a:p>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Provést odškodnění pracovního úrazu</a:t>
            </a:r>
          </a:p>
          <a:p>
            <a:endParaRPr lang="cs-CZ" sz="7200" b="1" dirty="0">
              <a:solidFill>
                <a:schemeClr val="tx1"/>
              </a:solidFill>
              <a:latin typeface="Arial" panose="020B0604020202020204" pitchFamily="34" charset="0"/>
              <a:cs typeface="Arial" panose="020B0604020202020204" pitchFamily="34" charset="0"/>
            </a:endParaRPr>
          </a:p>
          <a:p>
            <a:r>
              <a:rPr lang="cs-CZ" sz="7200" b="1" dirty="0">
                <a:solidFill>
                  <a:schemeClr val="tx1"/>
                </a:solidFill>
                <a:latin typeface="Arial" panose="020B0604020202020204" pitchFamily="34" charset="0"/>
                <a:cs typeface="Arial" panose="020B0604020202020204" pitchFamily="34" charset="0"/>
              </a:rPr>
              <a:t>Přijmout opatření proti opakovaní vzniku pracovního úrazu</a:t>
            </a:r>
          </a:p>
          <a:p>
            <a:pPr marL="0" indent="0">
              <a:buNone/>
            </a:pPr>
            <a:endParaRPr lang="cs-CZ" sz="7200" dirty="0">
              <a:latin typeface="Arial" panose="020B0604020202020204" pitchFamily="34" charset="0"/>
              <a:cs typeface="Arial" panose="020B0604020202020204" pitchFamily="34" charset="0"/>
            </a:endParaRPr>
          </a:p>
          <a:p>
            <a:pPr marL="0" indent="0">
              <a:buNone/>
            </a:pPr>
            <a:endParaRPr lang="cs-CZ" sz="7200" dirty="0">
              <a:latin typeface="Arial" panose="020B0604020202020204" pitchFamily="34" charset="0"/>
              <a:cs typeface="Arial" panose="020B0604020202020204" pitchFamily="34" charset="0"/>
            </a:endParaRPr>
          </a:p>
          <a:p>
            <a:pPr marL="0" indent="0" algn="ctr">
              <a:buNone/>
            </a:pPr>
            <a:r>
              <a:rPr lang="cs-CZ" sz="7200" dirty="0"/>
              <a:t>                                   </a:t>
            </a:r>
          </a:p>
          <a:p>
            <a:pPr marL="0" indent="0">
              <a:buNone/>
            </a:pPr>
            <a:endParaRPr lang="cs-CZ" sz="7200" dirty="0"/>
          </a:p>
          <a:p>
            <a:pPr marL="0" indent="0">
              <a:buNone/>
            </a:pPr>
            <a:endParaRPr lang="cs-CZ" sz="7200" dirty="0"/>
          </a:p>
          <a:p>
            <a:pPr marL="0" indent="0">
              <a:buNone/>
            </a:pPr>
            <a:endParaRPr lang="cs-CZ" sz="7200" dirty="0"/>
          </a:p>
          <a:p>
            <a:pPr marL="0" indent="0">
              <a:buNone/>
            </a:pPr>
            <a:endParaRPr lang="cs-CZ" sz="7200" dirty="0"/>
          </a:p>
          <a:p>
            <a:pPr marL="0" indent="0">
              <a:buNone/>
            </a:pPr>
            <a:endParaRPr lang="cs-CZ" sz="7200" dirty="0"/>
          </a:p>
          <a:p>
            <a:pPr marL="0" indent="0">
              <a:buNone/>
            </a:pPr>
            <a:r>
              <a:rPr lang="cs-CZ" sz="7200" dirty="0"/>
              <a:t>                                                                                  </a:t>
            </a:r>
          </a:p>
        </p:txBody>
      </p:sp>
      <p:sp>
        <p:nvSpPr>
          <p:cNvPr id="2" name="Nadpis 1"/>
          <p:cNvSpPr>
            <a:spLocks noGrp="1"/>
          </p:cNvSpPr>
          <p:nvPr>
            <p:ph type="title"/>
          </p:nvPr>
        </p:nvSpPr>
        <p:spPr/>
        <p:txBody>
          <a:bodyPr/>
          <a:lstStyle/>
          <a:p>
            <a:r>
              <a:rPr lang="cs-CZ" b="1">
                <a:solidFill>
                  <a:srgbClr val="FF0000"/>
                </a:solidFill>
              </a:rPr>
              <a:t>Zaměstnavatel - povinnosti</a:t>
            </a:r>
            <a:endParaRPr lang="cs-CZ" b="1" dirty="0">
              <a:solidFill>
                <a:srgbClr val="FF0000"/>
              </a:solidFill>
            </a:endParaRPr>
          </a:p>
        </p:txBody>
      </p:sp>
    </p:spTree>
    <p:extLst>
      <p:ext uri="{BB962C8B-B14F-4D97-AF65-F5344CB8AC3E}">
        <p14:creationId xmlns:p14="http://schemas.microsoft.com/office/powerpoint/2010/main" val="24945902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sah 1"/>
          <p:cNvSpPr>
            <a:spLocks noGrp="1"/>
          </p:cNvSpPr>
          <p:nvPr>
            <p:ph idx="1"/>
          </p:nvPr>
        </p:nvSpPr>
        <p:spPr/>
        <p:txBody>
          <a:bodyPr/>
          <a:lstStyle/>
          <a:p>
            <a:pPr>
              <a:buFont typeface="Arial" panose="020B0604020202020204" pitchFamily="34" charset="0"/>
              <a:buChar char="*"/>
            </a:pPr>
            <a:r>
              <a:rPr lang="cs-CZ" sz="2000" b="1" dirty="0">
                <a:solidFill>
                  <a:schemeClr val="tx1"/>
                </a:solidFill>
                <a:latin typeface="Arial" panose="020B0604020202020204" pitchFamily="34" charset="0"/>
                <a:cs typeface="Arial" panose="020B0604020202020204" pitchFamily="34" charset="0"/>
              </a:rPr>
              <a:t>Nenahlášení úrazu nadřízenému zaměstnanci</a:t>
            </a:r>
          </a:p>
          <a:p>
            <a:pPr>
              <a:buFont typeface="Arial" panose="020B0604020202020204" pitchFamily="34" charset="0"/>
              <a:buChar char="*"/>
            </a:pPr>
            <a:endParaRPr lang="cs-CZ" sz="2000" b="1"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cs-CZ" sz="2000" b="1" dirty="0">
                <a:solidFill>
                  <a:schemeClr val="tx1"/>
                </a:solidFill>
                <a:latin typeface="Arial" panose="020B0604020202020204" pitchFamily="34" charset="0"/>
                <a:cs typeface="Arial" panose="020B0604020202020204" pitchFamily="34" charset="0"/>
              </a:rPr>
              <a:t>Nesepsání záznamu o úrazu</a:t>
            </a:r>
          </a:p>
          <a:p>
            <a:pPr>
              <a:buFont typeface="Arial" panose="020B0604020202020204" pitchFamily="34" charset="0"/>
              <a:buChar char="*"/>
            </a:pPr>
            <a:endParaRPr lang="cs-CZ" sz="2000" b="1"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cs-CZ" sz="2000" b="1" dirty="0">
                <a:solidFill>
                  <a:schemeClr val="tx1"/>
                </a:solidFill>
                <a:latin typeface="Arial" panose="020B0604020202020204" pitchFamily="34" charset="0"/>
                <a:cs typeface="Arial" panose="020B0604020202020204" pitchFamily="34" charset="0"/>
              </a:rPr>
              <a:t>Vyřešíme jinak (odchod na dovolenou….)</a:t>
            </a:r>
          </a:p>
          <a:p>
            <a:pPr>
              <a:buFont typeface="Arial" panose="020B0604020202020204" pitchFamily="34" charset="0"/>
              <a:buChar char="*"/>
            </a:pPr>
            <a:endParaRPr lang="cs-CZ" sz="2000" b="1"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cs-CZ" sz="2000" b="1" dirty="0">
                <a:solidFill>
                  <a:schemeClr val="tx1"/>
                </a:solidFill>
                <a:latin typeface="Arial" panose="020B0604020202020204" pitchFamily="34" charset="0"/>
                <a:cs typeface="Arial" panose="020B0604020202020204" pitchFamily="34" charset="0"/>
              </a:rPr>
              <a:t>Nezadokumentovaní místa úrazu</a:t>
            </a:r>
          </a:p>
          <a:p>
            <a:pPr>
              <a:buFont typeface="Arial" panose="020B0604020202020204" pitchFamily="34" charset="0"/>
              <a:buChar char="*"/>
            </a:pPr>
            <a:endParaRPr lang="cs-CZ" sz="2000" b="1" dirty="0">
              <a:solidFill>
                <a:schemeClr val="tx1"/>
              </a:solidFill>
              <a:latin typeface="Arial" panose="020B0604020202020204" pitchFamily="34" charset="0"/>
              <a:cs typeface="Arial" panose="020B0604020202020204" pitchFamily="34" charset="0"/>
            </a:endParaRPr>
          </a:p>
          <a:p>
            <a:pPr>
              <a:buFont typeface="Arial" panose="020B0604020202020204" pitchFamily="34" charset="0"/>
              <a:buChar char="*"/>
            </a:pPr>
            <a:r>
              <a:rPr lang="cs-CZ" sz="2000" b="1" dirty="0">
                <a:solidFill>
                  <a:schemeClr val="tx1"/>
                </a:solidFill>
                <a:latin typeface="Arial" panose="020B0604020202020204" pitchFamily="34" charset="0"/>
                <a:cs typeface="Arial" panose="020B0604020202020204" pitchFamily="34" charset="0"/>
              </a:rPr>
              <a:t>Obecné zdůvodnění</a:t>
            </a:r>
          </a:p>
          <a:p>
            <a:pPr>
              <a:buFont typeface="Arial" panose="020B0604020202020204" pitchFamily="34" charset="0"/>
              <a:buChar char="•"/>
            </a:pPr>
            <a:endParaRPr lang="cs-CZ" sz="1800" dirty="0">
              <a:latin typeface="Arial" panose="020B0604020202020204" pitchFamily="34" charset="0"/>
              <a:cs typeface="Arial" panose="020B0604020202020204" pitchFamily="34" charset="0"/>
            </a:endParaRPr>
          </a:p>
          <a:p>
            <a:pPr>
              <a:buFont typeface="Arial" panose="020B0604020202020204" pitchFamily="34" charset="0"/>
              <a:buChar char="•"/>
            </a:pPr>
            <a:endParaRPr lang="cs-CZ" sz="1800" dirty="0">
              <a:latin typeface="Arial" panose="020B0604020202020204" pitchFamily="34" charset="0"/>
              <a:cs typeface="Arial" panose="020B0604020202020204" pitchFamily="34" charset="0"/>
            </a:endParaRPr>
          </a:p>
          <a:p>
            <a:pPr marL="0" indent="0" algn="ctr">
              <a:buNone/>
            </a:pPr>
            <a:endParaRPr lang="cs-CZ" dirty="0"/>
          </a:p>
          <a:p>
            <a:pPr marL="0" indent="0" algn="ctr">
              <a:buNone/>
            </a:pPr>
            <a:endParaRPr lang="cs-CZ" dirty="0"/>
          </a:p>
        </p:txBody>
      </p:sp>
      <p:sp>
        <p:nvSpPr>
          <p:cNvPr id="3" name="Nadpis 2"/>
          <p:cNvSpPr>
            <a:spLocks noGrp="1"/>
          </p:cNvSpPr>
          <p:nvPr>
            <p:ph type="title"/>
          </p:nvPr>
        </p:nvSpPr>
        <p:spPr/>
        <p:txBody>
          <a:bodyPr/>
          <a:lstStyle/>
          <a:p>
            <a:r>
              <a:rPr lang="cs-CZ" b="1" dirty="0">
                <a:solidFill>
                  <a:srgbClr val="FF0000"/>
                </a:solidFill>
              </a:rPr>
              <a:t>Pochybení</a:t>
            </a:r>
          </a:p>
        </p:txBody>
      </p:sp>
    </p:spTree>
    <p:extLst>
      <p:ext uri="{BB962C8B-B14F-4D97-AF65-F5344CB8AC3E}">
        <p14:creationId xmlns:p14="http://schemas.microsoft.com/office/powerpoint/2010/main" val="56210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395536" y="1340768"/>
            <a:ext cx="8229600" cy="5184576"/>
          </a:xfrm>
        </p:spPr>
        <p:txBody>
          <a:bodyPr>
            <a:normAutofit fontScale="92500" lnSpcReduction="10000"/>
          </a:bodyPr>
          <a:lstStyle/>
          <a:p>
            <a:pPr marL="0" indent="0" algn="ctr">
              <a:buNone/>
            </a:pPr>
            <a:endParaRPr lang="cs-CZ" dirty="0"/>
          </a:p>
          <a:p>
            <a:pPr marL="0" indent="0" algn="ctr">
              <a:buNone/>
            </a:pPr>
            <a:endParaRPr lang="cs-CZ" sz="4800" dirty="0"/>
          </a:p>
          <a:p>
            <a:pPr marL="0" indent="0" algn="ctr">
              <a:buNone/>
            </a:pPr>
            <a:endParaRPr lang="cs-CZ" sz="4800" dirty="0"/>
          </a:p>
          <a:p>
            <a:pPr marL="0" indent="0" algn="ctr">
              <a:buNone/>
            </a:pPr>
            <a:r>
              <a:rPr lang="cs-CZ" dirty="0">
                <a:solidFill>
                  <a:srgbClr val="0070C0"/>
                </a:solidFill>
              </a:rPr>
              <a:t>  </a:t>
            </a:r>
            <a:r>
              <a:rPr lang="cs-CZ" dirty="0"/>
              <a:t>                                </a:t>
            </a:r>
            <a:r>
              <a:rPr lang="cs-CZ" sz="4400" dirty="0"/>
              <a:t> </a:t>
            </a:r>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endParaRPr lang="cs-CZ" dirty="0"/>
          </a:p>
          <a:p>
            <a:pPr marL="0" indent="0">
              <a:buNone/>
            </a:pPr>
            <a:r>
              <a:rPr lang="cs-CZ" dirty="0"/>
              <a:t>                                                                                  </a:t>
            </a:r>
            <a:endParaRPr lang="cs-CZ" sz="1100" dirty="0"/>
          </a:p>
        </p:txBody>
      </p:sp>
      <p:sp>
        <p:nvSpPr>
          <p:cNvPr id="2" name="Nadpis 1"/>
          <p:cNvSpPr>
            <a:spLocks noGrp="1"/>
          </p:cNvSpPr>
          <p:nvPr>
            <p:ph type="title"/>
          </p:nvPr>
        </p:nvSpPr>
        <p:spPr/>
        <p:txBody>
          <a:bodyPr/>
          <a:lstStyle/>
          <a:p>
            <a:r>
              <a:rPr lang="cs-CZ" b="1" dirty="0">
                <a:solidFill>
                  <a:srgbClr val="FF0000"/>
                </a:solidFill>
              </a:rPr>
              <a:t>Statistika pracovních úrazů</a:t>
            </a:r>
          </a:p>
        </p:txBody>
      </p:sp>
      <p:graphicFrame>
        <p:nvGraphicFramePr>
          <p:cNvPr id="4" name="Tabulka 3">
            <a:extLst>
              <a:ext uri="{FF2B5EF4-FFF2-40B4-BE49-F238E27FC236}">
                <a16:creationId xmlns:a16="http://schemas.microsoft.com/office/drawing/2014/main" id="{3710AFD2-286C-CC10-E307-E91941139265}"/>
              </a:ext>
            </a:extLst>
          </p:cNvPr>
          <p:cNvGraphicFramePr>
            <a:graphicFrameLocks noGrp="1"/>
          </p:cNvGraphicFramePr>
          <p:nvPr>
            <p:extLst>
              <p:ext uri="{D42A27DB-BD31-4B8C-83A1-F6EECF244321}">
                <p14:modId xmlns:p14="http://schemas.microsoft.com/office/powerpoint/2010/main" val="520265382"/>
              </p:ext>
            </p:extLst>
          </p:nvPr>
        </p:nvGraphicFramePr>
        <p:xfrm>
          <a:off x="518864" y="1880042"/>
          <a:ext cx="8373616" cy="4639629"/>
        </p:xfrm>
        <a:graphic>
          <a:graphicData uri="http://schemas.openxmlformats.org/drawingml/2006/table">
            <a:tbl>
              <a:tblPr firstRow="1" firstCol="1" bandRow="1">
                <a:tableStyleId>{5C22544A-7EE6-4342-B048-85BDC9FD1C3A}</a:tableStyleId>
              </a:tblPr>
              <a:tblGrid>
                <a:gridCol w="918107">
                  <a:extLst>
                    <a:ext uri="{9D8B030D-6E8A-4147-A177-3AD203B41FA5}">
                      <a16:colId xmlns:a16="http://schemas.microsoft.com/office/drawing/2014/main" val="3217782433"/>
                    </a:ext>
                  </a:extLst>
                </a:gridCol>
                <a:gridCol w="1384758">
                  <a:extLst>
                    <a:ext uri="{9D8B030D-6E8A-4147-A177-3AD203B41FA5}">
                      <a16:colId xmlns:a16="http://schemas.microsoft.com/office/drawing/2014/main" val="3479170356"/>
                    </a:ext>
                  </a:extLst>
                </a:gridCol>
                <a:gridCol w="1537776">
                  <a:extLst>
                    <a:ext uri="{9D8B030D-6E8A-4147-A177-3AD203B41FA5}">
                      <a16:colId xmlns:a16="http://schemas.microsoft.com/office/drawing/2014/main" val="3697110350"/>
                    </a:ext>
                  </a:extLst>
                </a:gridCol>
                <a:gridCol w="1538862">
                  <a:extLst>
                    <a:ext uri="{9D8B030D-6E8A-4147-A177-3AD203B41FA5}">
                      <a16:colId xmlns:a16="http://schemas.microsoft.com/office/drawing/2014/main" val="1258492716"/>
                    </a:ext>
                  </a:extLst>
                </a:gridCol>
                <a:gridCol w="1691880">
                  <a:extLst>
                    <a:ext uri="{9D8B030D-6E8A-4147-A177-3AD203B41FA5}">
                      <a16:colId xmlns:a16="http://schemas.microsoft.com/office/drawing/2014/main" val="1815348184"/>
                    </a:ext>
                  </a:extLst>
                </a:gridCol>
                <a:gridCol w="1302233">
                  <a:extLst>
                    <a:ext uri="{9D8B030D-6E8A-4147-A177-3AD203B41FA5}">
                      <a16:colId xmlns:a16="http://schemas.microsoft.com/office/drawing/2014/main" val="988748456"/>
                    </a:ext>
                  </a:extLst>
                </a:gridCol>
              </a:tblGrid>
              <a:tr h="1377809">
                <a:tc>
                  <a:txBody>
                    <a:bodyPr/>
                    <a:lstStyle/>
                    <a:p>
                      <a:pPr algn="ctr">
                        <a:lnSpc>
                          <a:spcPct val="107000"/>
                        </a:lnSpc>
                        <a:spcAft>
                          <a:spcPts val="800"/>
                        </a:spcAft>
                      </a:pPr>
                      <a:r>
                        <a:rPr lang="cs-CZ" sz="1200" dirty="0">
                          <a:effectLst/>
                        </a:rPr>
                        <a:t> </a:t>
                      </a:r>
                    </a:p>
                    <a:p>
                      <a:pPr algn="ctr">
                        <a:lnSpc>
                          <a:spcPct val="107000"/>
                        </a:lnSpc>
                        <a:spcAft>
                          <a:spcPts val="800"/>
                        </a:spcAft>
                      </a:pPr>
                      <a:r>
                        <a:rPr lang="cs-CZ" sz="1200" dirty="0">
                          <a:effectLst/>
                        </a:rPr>
                        <a:t> </a:t>
                      </a:r>
                    </a:p>
                    <a:p>
                      <a:pPr algn="ctr">
                        <a:lnSpc>
                          <a:spcPct val="107000"/>
                        </a:lnSpc>
                        <a:spcAft>
                          <a:spcPts val="800"/>
                        </a:spcAft>
                      </a:pPr>
                      <a:r>
                        <a:rPr lang="cs-CZ" sz="1200" dirty="0">
                          <a:effectLst/>
                        </a:rPr>
                        <a:t>Rok</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0">
                          <a:effectLst/>
                        </a:rPr>
                        <a:t> </a:t>
                      </a:r>
                    </a:p>
                    <a:p>
                      <a:pPr algn="ctr">
                        <a:lnSpc>
                          <a:spcPct val="107000"/>
                        </a:lnSpc>
                        <a:spcAft>
                          <a:spcPts val="800"/>
                        </a:spcAft>
                      </a:pPr>
                      <a:r>
                        <a:rPr lang="cs-CZ" sz="1200" dirty="0">
                          <a:effectLst/>
                        </a:rPr>
                        <a:t> </a:t>
                      </a:r>
                    </a:p>
                    <a:p>
                      <a:pPr algn="ctr">
                        <a:lnSpc>
                          <a:spcPct val="107000"/>
                        </a:lnSpc>
                        <a:spcAft>
                          <a:spcPts val="800"/>
                        </a:spcAft>
                      </a:pPr>
                      <a:r>
                        <a:rPr lang="cs-CZ" sz="1200" dirty="0">
                          <a:effectLst/>
                        </a:rPr>
                        <a:t>Počet pojištěnců</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0">
                          <a:effectLst/>
                        </a:rPr>
                        <a:t> </a:t>
                      </a:r>
                    </a:p>
                    <a:p>
                      <a:pPr>
                        <a:lnSpc>
                          <a:spcPct val="107000"/>
                        </a:lnSpc>
                        <a:spcAft>
                          <a:spcPts val="800"/>
                        </a:spcAft>
                      </a:pPr>
                      <a:r>
                        <a:rPr lang="cs-CZ" sz="1200" dirty="0">
                          <a:effectLst/>
                        </a:rPr>
                        <a:t> </a:t>
                      </a:r>
                    </a:p>
                    <a:p>
                      <a:pPr algn="ctr">
                        <a:lnSpc>
                          <a:spcPct val="107000"/>
                        </a:lnSpc>
                        <a:spcAft>
                          <a:spcPts val="800"/>
                        </a:spcAft>
                      </a:pPr>
                      <a:r>
                        <a:rPr lang="cs-CZ" sz="1200" dirty="0">
                          <a:effectLst/>
                        </a:rPr>
                        <a:t>Počet PÚ s PN</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0">
                          <a:effectLst/>
                        </a:rPr>
                        <a:t> </a:t>
                      </a:r>
                    </a:p>
                    <a:p>
                      <a:pPr>
                        <a:lnSpc>
                          <a:spcPct val="107000"/>
                        </a:lnSpc>
                        <a:spcAft>
                          <a:spcPts val="800"/>
                        </a:spcAft>
                      </a:pPr>
                      <a:r>
                        <a:rPr lang="cs-CZ" sz="1200" dirty="0">
                          <a:effectLst/>
                        </a:rPr>
                        <a:t>Počet dnů PN pro PÚ</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0">
                          <a:effectLst/>
                        </a:rPr>
                        <a:t> </a:t>
                      </a:r>
                    </a:p>
                    <a:p>
                      <a:pPr>
                        <a:lnSpc>
                          <a:spcPct val="107000"/>
                        </a:lnSpc>
                        <a:spcAft>
                          <a:spcPts val="800"/>
                        </a:spcAft>
                      </a:pPr>
                      <a:r>
                        <a:rPr lang="cs-CZ" sz="1200" dirty="0">
                          <a:effectLst/>
                        </a:rPr>
                        <a:t>Průměrná doba trvání PÚ (</a:t>
                      </a:r>
                      <a:r>
                        <a:rPr lang="cs-CZ" sz="1200" dirty="0" err="1">
                          <a:effectLst/>
                        </a:rPr>
                        <a:t>kal.dny</a:t>
                      </a:r>
                      <a:r>
                        <a:rPr lang="cs-CZ" sz="1200" dirty="0">
                          <a:effectLst/>
                        </a:rPr>
                        <a:t>)</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nSpc>
                          <a:spcPct val="107000"/>
                        </a:lnSpc>
                        <a:spcAft>
                          <a:spcPts val="800"/>
                        </a:spcAft>
                      </a:pPr>
                      <a:r>
                        <a:rPr lang="cs-CZ" sz="1200" dirty="0">
                          <a:effectLst/>
                        </a:rPr>
                        <a:t> </a:t>
                      </a:r>
                    </a:p>
                    <a:p>
                      <a:pPr>
                        <a:lnSpc>
                          <a:spcPct val="107000"/>
                        </a:lnSpc>
                        <a:spcAft>
                          <a:spcPts val="800"/>
                        </a:spcAft>
                      </a:pPr>
                      <a:r>
                        <a:rPr lang="cs-CZ" sz="1200" dirty="0">
                          <a:effectLst/>
                        </a:rPr>
                        <a:t>Průměrný denní stav práce neschopných pro PÚ</a:t>
                      </a:r>
                      <a:endParaRPr lang="cs-CZ"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90124338"/>
                  </a:ext>
                </a:extLst>
              </a:tr>
              <a:tr h="326182">
                <a:tc>
                  <a:txBody>
                    <a:bodyPr/>
                    <a:lstStyle/>
                    <a:p>
                      <a:pPr algn="ctr">
                        <a:lnSpc>
                          <a:spcPct val="107000"/>
                        </a:lnSpc>
                        <a:spcAft>
                          <a:spcPts val="800"/>
                        </a:spcAft>
                      </a:pPr>
                      <a:r>
                        <a:rPr lang="cs-CZ" sz="1400" b="1" dirty="0">
                          <a:effectLst/>
                        </a:rPr>
                        <a:t>2012</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4 471 889</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44 108</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2 423 425</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54,94</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6 620</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72427642"/>
                  </a:ext>
                </a:extLst>
              </a:tr>
              <a:tr h="326182">
                <a:tc>
                  <a:txBody>
                    <a:bodyPr/>
                    <a:lstStyle/>
                    <a:p>
                      <a:pPr algn="ctr">
                        <a:lnSpc>
                          <a:spcPct val="107000"/>
                        </a:lnSpc>
                        <a:spcAft>
                          <a:spcPts val="800"/>
                        </a:spcAft>
                      </a:pPr>
                      <a:r>
                        <a:rPr lang="cs-CZ" sz="1400" b="1">
                          <a:effectLst/>
                        </a:rPr>
                        <a:t>2013</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4 440 326</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42 927</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2 391 689</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55,72</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6 553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923187"/>
                  </a:ext>
                </a:extLst>
              </a:tr>
              <a:tr h="326182">
                <a:tc>
                  <a:txBody>
                    <a:bodyPr/>
                    <a:lstStyle/>
                    <a:p>
                      <a:pPr algn="ctr">
                        <a:lnSpc>
                          <a:spcPct val="107000"/>
                        </a:lnSpc>
                        <a:spcAft>
                          <a:spcPts val="800"/>
                        </a:spcAft>
                      </a:pPr>
                      <a:r>
                        <a:rPr lang="cs-CZ" sz="1400" b="1">
                          <a:effectLst/>
                        </a:rPr>
                        <a:t>2014</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4 464 057</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45 058</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2 446 635</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54,30</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6 703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659858479"/>
                  </a:ext>
                </a:extLst>
              </a:tr>
              <a:tr h="326182">
                <a:tc>
                  <a:txBody>
                    <a:bodyPr/>
                    <a:lstStyle/>
                    <a:p>
                      <a:pPr algn="ctr">
                        <a:lnSpc>
                          <a:spcPct val="107000"/>
                        </a:lnSpc>
                        <a:spcAft>
                          <a:spcPts val="800"/>
                        </a:spcAft>
                      </a:pPr>
                      <a:r>
                        <a:rPr lang="cs-CZ" sz="1400" b="1">
                          <a:effectLst/>
                        </a:rPr>
                        <a:t>2015</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4 507 012</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46 331</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2 568 798</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55,44</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7 038</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94306896"/>
                  </a:ext>
                </a:extLst>
              </a:tr>
              <a:tr h="326182">
                <a:tc>
                  <a:txBody>
                    <a:bodyPr/>
                    <a:lstStyle/>
                    <a:p>
                      <a:pPr algn="ctr">
                        <a:lnSpc>
                          <a:spcPct val="107000"/>
                        </a:lnSpc>
                        <a:spcAft>
                          <a:spcPts val="800"/>
                        </a:spcAft>
                      </a:pPr>
                      <a:r>
                        <a:rPr lang="cs-CZ" sz="1400" b="1">
                          <a:effectLst/>
                        </a:rPr>
                        <a:t>2016</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4 571 305</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47 379</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2 575 220</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54,35</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7 036</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45902858"/>
                  </a:ext>
                </a:extLst>
              </a:tr>
              <a:tr h="326182">
                <a:tc>
                  <a:txBody>
                    <a:bodyPr/>
                    <a:lstStyle/>
                    <a:p>
                      <a:pPr algn="ctr">
                        <a:lnSpc>
                          <a:spcPct val="107000"/>
                        </a:lnSpc>
                        <a:spcAft>
                          <a:spcPts val="800"/>
                        </a:spcAft>
                      </a:pPr>
                      <a:r>
                        <a:rPr lang="cs-CZ" sz="1400" b="1">
                          <a:effectLst/>
                        </a:rPr>
                        <a:t>2017</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4 671 825</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47 491</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2 583 142</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54,39</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7 077</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81832859"/>
                  </a:ext>
                </a:extLst>
              </a:tr>
              <a:tr h="326182">
                <a:tc>
                  <a:txBody>
                    <a:bodyPr/>
                    <a:lstStyle/>
                    <a:p>
                      <a:pPr algn="ctr">
                        <a:lnSpc>
                          <a:spcPct val="107000"/>
                        </a:lnSpc>
                        <a:spcAft>
                          <a:spcPts val="800"/>
                        </a:spcAft>
                      </a:pPr>
                      <a:r>
                        <a:rPr lang="cs-CZ" sz="1400" b="1">
                          <a:effectLst/>
                        </a:rPr>
                        <a:t>2018</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4 732 737</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46 223</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2 570 870</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55,62</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7 043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06473095"/>
                  </a:ext>
                </a:extLst>
              </a:tr>
              <a:tr h="326182">
                <a:tc>
                  <a:txBody>
                    <a:bodyPr/>
                    <a:lstStyle/>
                    <a:p>
                      <a:pPr algn="ctr">
                        <a:lnSpc>
                          <a:spcPct val="107000"/>
                        </a:lnSpc>
                        <a:spcAft>
                          <a:spcPts val="800"/>
                        </a:spcAft>
                      </a:pPr>
                      <a:r>
                        <a:rPr lang="cs-CZ" sz="1400" b="1">
                          <a:effectLst/>
                        </a:rPr>
                        <a:t>2019</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4 732 889</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44 552</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2 532 595</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56,85</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6 939</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439955554"/>
                  </a:ext>
                </a:extLst>
              </a:tr>
              <a:tr h="326182">
                <a:tc>
                  <a:txBody>
                    <a:bodyPr/>
                    <a:lstStyle/>
                    <a:p>
                      <a:pPr algn="ctr">
                        <a:lnSpc>
                          <a:spcPct val="107000"/>
                        </a:lnSpc>
                        <a:spcAft>
                          <a:spcPts val="800"/>
                        </a:spcAft>
                      </a:pPr>
                      <a:r>
                        <a:rPr lang="cs-CZ" sz="1400" b="1">
                          <a:effectLst/>
                        </a:rPr>
                        <a:t>2020</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4 690 373</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41 358</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2 585 450</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62,51</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7 064</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819393504"/>
                  </a:ext>
                </a:extLst>
              </a:tr>
              <a:tr h="326182">
                <a:tc>
                  <a:txBody>
                    <a:bodyPr/>
                    <a:lstStyle/>
                    <a:p>
                      <a:pPr algn="ctr">
                        <a:lnSpc>
                          <a:spcPct val="107000"/>
                        </a:lnSpc>
                        <a:spcAft>
                          <a:spcPts val="800"/>
                        </a:spcAft>
                      </a:pPr>
                      <a:r>
                        <a:rPr lang="cs-CZ" sz="1400" b="1">
                          <a:effectLst/>
                        </a:rPr>
                        <a:t>2021</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4 708 165</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44 933</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a:effectLst/>
                        </a:rPr>
                        <a:t>2 607 306</a:t>
                      </a:r>
                      <a:endParaRPr lang="cs-CZ" sz="1400" b="1">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58,03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algn="ctr">
                        <a:lnSpc>
                          <a:spcPct val="107000"/>
                        </a:lnSpc>
                        <a:spcAft>
                          <a:spcPts val="800"/>
                        </a:spcAft>
                      </a:pPr>
                      <a:r>
                        <a:rPr lang="cs-CZ" sz="1400" b="1" dirty="0">
                          <a:effectLst/>
                        </a:rPr>
                        <a:t>7 143</a:t>
                      </a:r>
                      <a:endParaRPr lang="cs-CZ" sz="1400" b="1"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92007682"/>
                  </a:ext>
                </a:extLst>
              </a:tr>
            </a:tbl>
          </a:graphicData>
        </a:graphic>
      </p:graphicFrame>
    </p:spTree>
    <p:extLst>
      <p:ext uri="{BB962C8B-B14F-4D97-AF65-F5344CB8AC3E}">
        <p14:creationId xmlns:p14="http://schemas.microsoft.com/office/powerpoint/2010/main" val="59680229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lnění">
  <a:themeElements>
    <a:clrScheme name="Vlnění">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Vlnění">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lnění">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1273</TotalTime>
  <Words>756</Words>
  <Application>Microsoft Office PowerPoint</Application>
  <PresentationFormat>Předvádění na obrazovce (4:3)</PresentationFormat>
  <Paragraphs>271</Paragraphs>
  <Slides>12</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12</vt:i4>
      </vt:variant>
    </vt:vector>
  </HeadingPairs>
  <TitlesOfParts>
    <vt:vector size="17" baseType="lpstr">
      <vt:lpstr>Arial</vt:lpstr>
      <vt:lpstr>Calibri</vt:lpstr>
      <vt:lpstr>Candara</vt:lpstr>
      <vt:lpstr>Symbol</vt:lpstr>
      <vt:lpstr>Vlnění</vt:lpstr>
      <vt:lpstr>Stal se úraz</vt:lpstr>
      <vt:lpstr>Druhy úrazů </vt:lpstr>
      <vt:lpstr>Pracovní úraz </vt:lpstr>
      <vt:lpstr>Pracovní úraz </vt:lpstr>
      <vt:lpstr>Těžký a smrtelný úraz </vt:lpstr>
      <vt:lpstr>Zaměstnanec - povinnosti</vt:lpstr>
      <vt:lpstr>Zaměstnavatel - povinnosti</vt:lpstr>
      <vt:lpstr>Pochybení</vt:lpstr>
      <vt:lpstr>Statistika pracovních úrazů</vt:lpstr>
      <vt:lpstr>Statistika pracovních úrazů</vt:lpstr>
      <vt:lpstr>Statistika smrtelných úrazů </vt:lpstr>
      <vt:lpstr>Děkuji za pozornost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Dlouhá Ves 16. – 17.října 2015</dc:title>
  <dc:creator>nosppp</dc:creator>
  <cp:lastModifiedBy>Tomáš Vančura</cp:lastModifiedBy>
  <cp:revision>83</cp:revision>
  <cp:lastPrinted>2022-10-03T10:48:55Z</cp:lastPrinted>
  <dcterms:created xsi:type="dcterms:W3CDTF">2015-10-13T06:51:10Z</dcterms:created>
  <dcterms:modified xsi:type="dcterms:W3CDTF">2022-11-25T07:35:16Z</dcterms:modified>
</cp:coreProperties>
</file>