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4B71F11-012A-41B7-9891-DA79F2BDE882}">
          <p14:sldIdLst>
            <p14:sldId id="256"/>
            <p14:sldId id="257"/>
            <p14:sldId id="260"/>
            <p14:sldId id="258"/>
          </p14:sldIdLst>
        </p14:section>
        <p14:section name="Oddíl bez názvu" id="{8ADE229B-7612-4EA2-82FF-55636EDDDBC8}">
          <p14:sldIdLst>
            <p14:sldId id="259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Vančura" userId="a0f52cf2-5e8c-4e07-ad17-a5c1276a0ddf" providerId="ADAL" clId="{C69C336C-57F8-42EC-AD0A-6FDD8F978EB5}"/>
    <pc:docChg chg="modSld">
      <pc:chgData name="Tomáš Vančura" userId="a0f52cf2-5e8c-4e07-ad17-a5c1276a0ddf" providerId="ADAL" clId="{C69C336C-57F8-42EC-AD0A-6FDD8F978EB5}" dt="2022-11-11T09:59:26.999" v="25" actId="20577"/>
      <pc:docMkLst>
        <pc:docMk/>
      </pc:docMkLst>
      <pc:sldChg chg="modSp mod">
        <pc:chgData name="Tomáš Vančura" userId="a0f52cf2-5e8c-4e07-ad17-a5c1276a0ddf" providerId="ADAL" clId="{C69C336C-57F8-42EC-AD0A-6FDD8F978EB5}" dt="2022-11-11T09:59:26.999" v="25" actId="20577"/>
        <pc:sldMkLst>
          <pc:docMk/>
          <pc:sldMk cId="2828020610" sldId="256"/>
        </pc:sldMkLst>
        <pc:spChg chg="mod">
          <ac:chgData name="Tomáš Vančura" userId="a0f52cf2-5e8c-4e07-ad17-a5c1276a0ddf" providerId="ADAL" clId="{C69C336C-57F8-42EC-AD0A-6FDD8F978EB5}" dt="2022-11-11T09:59:26.999" v="25" actId="20577"/>
          <ac:spMkLst>
            <pc:docMk/>
            <pc:sldMk cId="2828020610" sldId="256"/>
            <ac:spMk id="2" creationId="{2E9EF8FD-DE36-3E8A-4A0F-9EFC19CF70E7}"/>
          </ac:spMkLst>
        </pc:spChg>
      </pc:sldChg>
    </pc:docChg>
  </pc:docChgLst>
  <pc:docChgLst>
    <pc:chgData name="Tomáš Vančura" userId="a0f52cf2-5e8c-4e07-ad17-a5c1276a0ddf" providerId="ADAL" clId="{9DBA0FAB-561D-438F-8B27-95DB7B3A5657}"/>
    <pc:docChg chg="undo custSel modSld">
      <pc:chgData name="Tomáš Vančura" userId="a0f52cf2-5e8c-4e07-ad17-a5c1276a0ddf" providerId="ADAL" clId="{9DBA0FAB-561D-438F-8B27-95DB7B3A5657}" dt="2022-10-04T13:34:00.686" v="44"/>
      <pc:docMkLst>
        <pc:docMk/>
      </pc:docMkLst>
      <pc:sldChg chg="modSp mod">
        <pc:chgData name="Tomáš Vančura" userId="a0f52cf2-5e8c-4e07-ad17-a5c1276a0ddf" providerId="ADAL" clId="{9DBA0FAB-561D-438F-8B27-95DB7B3A5657}" dt="2022-10-04T13:33:53.468" v="43" actId="6549"/>
        <pc:sldMkLst>
          <pc:docMk/>
          <pc:sldMk cId="2828020610" sldId="256"/>
        </pc:sldMkLst>
        <pc:spChg chg="mod">
          <ac:chgData name="Tomáš Vančura" userId="a0f52cf2-5e8c-4e07-ad17-a5c1276a0ddf" providerId="ADAL" clId="{9DBA0FAB-561D-438F-8B27-95DB7B3A5657}" dt="2022-10-04T13:33:53.468" v="43" actId="6549"/>
          <ac:spMkLst>
            <pc:docMk/>
            <pc:sldMk cId="2828020610" sldId="256"/>
            <ac:spMk id="2" creationId="{2E9EF8FD-DE36-3E8A-4A0F-9EFC19CF70E7}"/>
          </ac:spMkLst>
        </pc:spChg>
      </pc:sldChg>
      <pc:sldChg chg="modSp modAnim">
        <pc:chgData name="Tomáš Vančura" userId="a0f52cf2-5e8c-4e07-ad17-a5c1276a0ddf" providerId="ADAL" clId="{9DBA0FAB-561D-438F-8B27-95DB7B3A5657}" dt="2022-10-04T13:34:00.686" v="44"/>
        <pc:sldMkLst>
          <pc:docMk/>
          <pc:sldMk cId="815835732" sldId="257"/>
        </pc:sldMkLst>
        <pc:spChg chg="mod">
          <ac:chgData name="Tomáš Vančura" userId="a0f52cf2-5e8c-4e07-ad17-a5c1276a0ddf" providerId="ADAL" clId="{9DBA0FAB-561D-438F-8B27-95DB7B3A5657}" dt="2022-10-04T12:33:21.501" v="2" actId="108"/>
          <ac:spMkLst>
            <pc:docMk/>
            <pc:sldMk cId="815835732" sldId="257"/>
            <ac:spMk id="3" creationId="{D06CEA10-F0A1-9EE6-5C98-D19B32F143D6}"/>
          </ac:spMkLst>
        </pc:spChg>
      </pc:sldChg>
      <pc:sldChg chg="modSp mod">
        <pc:chgData name="Tomáš Vančura" userId="a0f52cf2-5e8c-4e07-ad17-a5c1276a0ddf" providerId="ADAL" clId="{9DBA0FAB-561D-438F-8B27-95DB7B3A5657}" dt="2022-10-04T12:43:45.035" v="41" actId="20577"/>
        <pc:sldMkLst>
          <pc:docMk/>
          <pc:sldMk cId="2158622575" sldId="258"/>
        </pc:sldMkLst>
        <pc:spChg chg="mod">
          <ac:chgData name="Tomáš Vančura" userId="a0f52cf2-5e8c-4e07-ad17-a5c1276a0ddf" providerId="ADAL" clId="{9DBA0FAB-561D-438F-8B27-95DB7B3A5657}" dt="2022-10-04T12:43:45.035" v="41" actId="20577"/>
          <ac:spMkLst>
            <pc:docMk/>
            <pc:sldMk cId="2158622575" sldId="258"/>
            <ac:spMk id="2" creationId="{ABFB4674-31B7-6D93-8232-F73FD71C4667}"/>
          </ac:spMkLst>
        </pc:spChg>
      </pc:sldChg>
      <pc:sldChg chg="modSp mod">
        <pc:chgData name="Tomáš Vančura" userId="a0f52cf2-5e8c-4e07-ad17-a5c1276a0ddf" providerId="ADAL" clId="{9DBA0FAB-561D-438F-8B27-95DB7B3A5657}" dt="2022-10-04T12:43:07.602" v="31"/>
        <pc:sldMkLst>
          <pc:docMk/>
          <pc:sldMk cId="1395637048" sldId="259"/>
        </pc:sldMkLst>
        <pc:spChg chg="mod">
          <ac:chgData name="Tomáš Vančura" userId="a0f52cf2-5e8c-4e07-ad17-a5c1276a0ddf" providerId="ADAL" clId="{9DBA0FAB-561D-438F-8B27-95DB7B3A5657}" dt="2022-10-04T12:43:07.602" v="31"/>
          <ac:spMkLst>
            <pc:docMk/>
            <pc:sldMk cId="1395637048" sldId="259"/>
            <ac:spMk id="2" creationId="{94F9D5C6-5556-D530-CEBA-0F701E4C1C8B}"/>
          </ac:spMkLst>
        </pc:spChg>
      </pc:sldChg>
      <pc:sldChg chg="modSp mod">
        <pc:chgData name="Tomáš Vančura" userId="a0f52cf2-5e8c-4e07-ad17-a5c1276a0ddf" providerId="ADAL" clId="{9DBA0FAB-561D-438F-8B27-95DB7B3A5657}" dt="2022-10-04T12:33:54.761" v="10" actId="108"/>
        <pc:sldMkLst>
          <pc:docMk/>
          <pc:sldMk cId="3359215829" sldId="260"/>
        </pc:sldMkLst>
        <pc:spChg chg="mod">
          <ac:chgData name="Tomáš Vančura" userId="a0f52cf2-5e8c-4e07-ad17-a5c1276a0ddf" providerId="ADAL" clId="{9DBA0FAB-561D-438F-8B27-95DB7B3A5657}" dt="2022-10-04T12:33:54.761" v="10" actId="108"/>
          <ac:spMkLst>
            <pc:docMk/>
            <pc:sldMk cId="3359215829" sldId="260"/>
            <ac:spMk id="2" creationId="{F1B89261-B911-5F8A-8A41-75925DA5931F}"/>
          </ac:spMkLst>
        </pc:spChg>
      </pc:sldChg>
      <pc:sldChg chg="modSp mod">
        <pc:chgData name="Tomáš Vančura" userId="a0f52cf2-5e8c-4e07-ad17-a5c1276a0ddf" providerId="ADAL" clId="{9DBA0FAB-561D-438F-8B27-95DB7B3A5657}" dt="2022-10-04T12:43:26.449" v="36"/>
        <pc:sldMkLst>
          <pc:docMk/>
          <pc:sldMk cId="4164337697" sldId="261"/>
        </pc:sldMkLst>
        <pc:spChg chg="mod">
          <ac:chgData name="Tomáš Vančura" userId="a0f52cf2-5e8c-4e07-ad17-a5c1276a0ddf" providerId="ADAL" clId="{9DBA0FAB-561D-438F-8B27-95DB7B3A5657}" dt="2022-10-04T12:43:26.449" v="36"/>
          <ac:spMkLst>
            <pc:docMk/>
            <pc:sldMk cId="4164337697" sldId="261"/>
            <ac:spMk id="2" creationId="{D38A20AE-E662-453A-4837-D936C9AD96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CB5A2-E825-56A2-289F-03DBDAD82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F56AA9-525B-B224-7693-DC9519656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DE1CD-7F57-BEC4-F3A6-4D4D7B96A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A1414A-A9CC-A935-86AF-7896599B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AD67A5-661B-68D7-CC84-6975DAFF0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52429-CFF4-5A7A-5314-19B4B5F5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FFD87C-D026-B26B-9B17-8D74F5089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5C9D59-C09A-5E90-CD87-20FABC29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5CC157-09AB-7DBC-586F-678DB7874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F4FD24-5FA0-7CD8-693C-00B7F336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6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A81054-9DFB-AAC4-6347-DBB7D047C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4C20F8-84E4-D34E-AD12-C1A50E222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30D7DF-9C1C-03EB-DD0E-03C3333EF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4C5EAE-C7B2-7F0E-C300-745779A0C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7589D2-8E37-27C4-17B1-6BC9B439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1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FC9C9-1BB6-ED6E-8D44-03427F8C6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55CAF-08E0-6C37-9C7B-8DCC2540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D12CF4-E6F3-DCB3-B1AA-393455EE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709F2D-C455-E7BE-DC92-5FB829F9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EBC0C0-5981-C3B4-349F-476437ED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3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7E132-0AB2-3E96-8680-5D441F72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38A80D-3938-5FC4-C447-8AA3E2A7B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C7DE5B-1D4E-D55D-56FE-3EE77055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5A449-F3C6-C185-A887-5DCC3FB91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F85EB3-CDBF-1E47-38E0-565DD4BD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18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DB235-573B-C46A-7A1A-F80C2C3F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1C14AF-2D13-D091-C57E-7D567D1CE1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EB0853-EEC3-62E4-7AD9-81972CBF1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59FE29-F84B-776A-4325-3068075E4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5CB380-6F1D-CA53-1EF9-5920E48C4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E7800A-5356-9987-AAF8-6AD79E35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0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8B34C-CD64-D05A-53F9-86637693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4044E3-A477-3226-55D0-A3F296C43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43C2F9-6F3B-3C77-EE5C-9CB47CB10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198DD1-FB4E-D819-CE70-A40EBA06C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1D6F2C7-2AE1-BEF3-1F77-2C079078C2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B066406-2A1F-856C-FF3B-6CE0B558E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F65D7D-3E4D-9337-D7EA-24DC7A11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444517-E26D-256A-79ED-174111CFC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51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277C3-3D6D-8901-8E07-188D96B44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F88C46-3FCD-B685-9057-22266389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839BFE-2767-817B-C5D3-07D64B89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3265F1-7199-EB51-EE2B-C9DA60F6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1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3EE088-0F95-7D7A-56D5-4A1707DF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0067C4-BFC2-67AF-CBBD-6CE501B68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23D56AF-CFF2-34F4-D4BC-76558363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4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7CD6C-3214-0061-3D78-FD573294E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7DF04-BA39-E734-7EFC-6D449991F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0E41A7-D8B7-FD4C-1AC0-381C90DC5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A3BCD2-4053-F19E-A4DA-2104E3677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E11FE2-711A-6EE3-D23B-DDDD88A3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C177D7-793E-AF91-E18E-FB8EDF0F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98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F3E17-3978-BA45-4326-0C4224095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326455E-21A5-3E29-9DA3-8939F05D2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6E1DEF-1C69-AEE2-7E5C-6779847C1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4089CD-4088-D7B5-A319-5F680BFA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1AE2FE-8923-726F-A0EE-6D2AD4638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174FEA-13F9-92C3-604F-477DDAF1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12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1FD911-C52A-8CB7-E9B1-C5E48877E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A566D8-557E-DAE7-43FE-7B99B795C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CBB2E6-278C-7C7B-EFDB-69D3DDE03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CBD13-8175-4CE9-ADD3-EC1C99E1E0AB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9CA243-E216-8BC2-9AE3-F98B2C668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427693-5C45-A558-E69D-9EFC34476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5984F-1F17-42B1-91C8-0A296E4E85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18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9EF8FD-DE36-3E8A-4A0F-9EFC19CF7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124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Candara" panose="020E0502030303020204" pitchFamily="34" charset="0"/>
              </a:rPr>
              <a:t>PRACOVNÍ ÚRAZY</a:t>
            </a:r>
            <a:br>
              <a:rPr lang="cs-CZ" b="1" dirty="0">
                <a:latin typeface="Candara" panose="020E0502030303020204" pitchFamily="34" charset="0"/>
              </a:rPr>
            </a:br>
            <a:br>
              <a:rPr lang="cs-CZ" b="1" dirty="0">
                <a:latin typeface="Candara" panose="020E0502030303020204" pitchFamily="34" charset="0"/>
              </a:rPr>
            </a:br>
            <a:r>
              <a:rPr lang="cs-CZ" b="1" dirty="0">
                <a:latin typeface="Candara" panose="020E0502030303020204" pitchFamily="34" charset="0"/>
              </a:rPr>
              <a:t>Kvíz</a:t>
            </a:r>
            <a:br>
              <a:rPr lang="cs-CZ" b="1" dirty="0">
                <a:latin typeface="Candara" panose="020E0502030303020204" pitchFamily="34" charset="0"/>
              </a:rPr>
            </a:br>
            <a:r>
              <a:rPr lang="cs-CZ" b="1" dirty="0">
                <a:latin typeface="Candara" panose="020E0502030303020204" pitchFamily="34" charset="0"/>
              </a:rPr>
              <a:t>začátek vyhodnocení 11:10  </a:t>
            </a:r>
            <a:br>
              <a:rPr lang="cs-CZ" b="1" dirty="0">
                <a:latin typeface="Candara" panose="020E0502030303020204" pitchFamily="34" charset="0"/>
              </a:rPr>
            </a:br>
            <a:endParaRPr lang="cs-CZ" sz="10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2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06CEA10-F0A1-9EE6-5C98-D19B32F143D6}"/>
              </a:ext>
            </a:extLst>
          </p:cNvPr>
          <p:cNvSpPr txBox="1"/>
          <p:nvPr/>
        </p:nvSpPr>
        <p:spPr>
          <a:xfrm>
            <a:off x="432262" y="365760"/>
            <a:ext cx="112969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1. Zaměstnanec na vrátnici zaměstnavatele při označování příchodu do zaměstnání upadl a zlomil si ruku.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ne, ještě nebyl na svém pracovišti</a:t>
            </a:r>
          </a:p>
          <a:p>
            <a:pPr marL="342900" indent="-342900">
              <a:buAutoNum type="alphaLcParenR"/>
            </a:pPr>
            <a:r>
              <a:rPr lang="cs-CZ" dirty="0"/>
              <a:t>ne, ještě mu nezačala směna, nezačal pracovat</a:t>
            </a:r>
          </a:p>
          <a:p>
            <a:pPr marL="342900" indent="-342900">
              <a:buAutoNum type="alphaLcParenR"/>
            </a:pPr>
            <a:r>
              <a:rPr lang="cs-CZ" dirty="0"/>
              <a:t>ano, vrátnice je vstupem do objektu zaměstnavatele</a:t>
            </a:r>
          </a:p>
          <a:p>
            <a:endParaRPr lang="cs-CZ" b="1" dirty="0">
              <a:highlight>
                <a:srgbClr val="FFFF00"/>
              </a:highlight>
            </a:endParaRPr>
          </a:p>
          <a:p>
            <a:endParaRPr lang="cs-CZ" b="1" dirty="0"/>
          </a:p>
          <a:p>
            <a:r>
              <a:rPr lang="cs-CZ" b="1" dirty="0"/>
              <a:t>2. Zaměstnanec se v 5,50 hod. převléká na šatně (směna mu začíná v 6,00 hod.), při zavírání skříňky si přivře ruku a zlomí si malíček. Utrpěl zaměstnanec pracovní úraz ?</a:t>
            </a:r>
          </a:p>
          <a:p>
            <a:pPr marL="342900" indent="-342900">
              <a:buAutoNum type="alphaLcParenR"/>
            </a:pPr>
            <a:r>
              <a:rPr lang="cs-CZ" dirty="0"/>
              <a:t>ano, hned po převlečení nastoupil na směnu</a:t>
            </a:r>
          </a:p>
          <a:p>
            <a:pPr marL="342900" indent="-342900">
              <a:buAutoNum type="alphaLcParenR"/>
            </a:pPr>
            <a:r>
              <a:rPr lang="cs-CZ" dirty="0"/>
              <a:t>ne, pracovní úraz může zaměstnanec utrpět až na svém pracovišti</a:t>
            </a:r>
          </a:p>
          <a:p>
            <a:pPr marL="342900" indent="-342900">
              <a:buAutoNum type="alphaLcParenR"/>
            </a:pPr>
            <a:r>
              <a:rPr lang="cs-CZ" dirty="0"/>
              <a:t>ano, převlékání na šatně souvisí s prací zaměstnance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  <a:p>
            <a:r>
              <a:rPr lang="cs-CZ" b="1" dirty="0"/>
              <a:t>3. Zaměstnankyně se při vaření kávy na šatně v době přestávky na jídlo a oddech opařila vařící vodou?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na šatně je varná konvice </a:t>
            </a:r>
          </a:p>
          <a:p>
            <a:pPr marL="342900" indent="-342900">
              <a:buAutoNum type="alphaLcParenR"/>
            </a:pPr>
            <a:r>
              <a:rPr lang="cs-CZ" dirty="0"/>
              <a:t>ne, přestávka na jídlo a oddech je jejím osobním volnem</a:t>
            </a:r>
          </a:p>
          <a:p>
            <a:pPr marL="342900" indent="-342900">
              <a:buAutoNum type="alphaLcParenR"/>
            </a:pPr>
            <a:r>
              <a:rPr lang="cs-CZ" dirty="0"/>
              <a:t>ne, při manipulaci s konvicí porušila bezpečnostní pokyny k obsluze s varnou konvicí vyvěšené na šatně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83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1B89261-B911-5F8A-8A41-75925DA5931F}"/>
              </a:ext>
            </a:extLst>
          </p:cNvPr>
          <p:cNvSpPr txBox="1"/>
          <p:nvPr/>
        </p:nvSpPr>
        <p:spPr>
          <a:xfrm flipH="1">
            <a:off x="371994" y="357447"/>
            <a:ext cx="1144801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4. Zaměstnanec se po skončení směny sprchuje, ve sprše uklouzne a zlomí si nohu.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ne, směna mu již skončila</a:t>
            </a:r>
          </a:p>
          <a:p>
            <a:pPr marL="342900" indent="-342900">
              <a:buAutoNum type="alphaLcParenR"/>
            </a:pPr>
            <a:r>
              <a:rPr lang="cs-CZ" dirty="0"/>
              <a:t>ano, jde o obvyklý úkon po skončení práce</a:t>
            </a:r>
          </a:p>
          <a:p>
            <a:pPr marL="342900" indent="-342900">
              <a:buAutoNum type="alphaLcParenR"/>
            </a:pPr>
            <a:r>
              <a:rPr lang="cs-CZ" dirty="0"/>
              <a:t>ne, neoznámil to předem zaměstnavateli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5. Zaměstnanec upadne v rámci přestávky na jídlo a oddech na obědě v závodní jídelně zaměstnavatele a zlomí si ruku.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jde o obvyklý úkon v rámci přestávky na jídlo a oddech v objektu zaměstnavatele </a:t>
            </a:r>
          </a:p>
          <a:p>
            <a:pPr marL="342900" indent="-342900">
              <a:buAutoNum type="alphaLcParenR"/>
            </a:pPr>
            <a:r>
              <a:rPr lang="cs-CZ" dirty="0"/>
              <a:t>ne, přestávka na jídlo a oddech je osobním volnem zaměstnance a v této době zaměstnavatel za nic neodpovídá</a:t>
            </a:r>
          </a:p>
          <a:p>
            <a:pPr marL="342900" indent="-342900">
              <a:buAutoNum type="alphaLcParenR"/>
            </a:pPr>
            <a:r>
              <a:rPr lang="cs-CZ" dirty="0"/>
              <a:t>ne, stravování nemá žádnou souvislost s výkonem práce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6. Zaměstnanec upadne v rámci přestávky na jídlo a oddech na obědě v restauraci vedle areálu zaměstnavatele a zlomí si ruku.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zaměstnavatel nezajistil zaměstnancům stravování ve své závodní jídelně </a:t>
            </a:r>
          </a:p>
          <a:p>
            <a:pPr marL="342900" indent="-342900">
              <a:buAutoNum type="alphaLcParenR"/>
            </a:pPr>
            <a:r>
              <a:rPr lang="cs-CZ" dirty="0"/>
              <a:t>ne, přestávka na jídlo a oddech je osobním volnem zaměstnance a restaurace není v areálu závodu </a:t>
            </a:r>
          </a:p>
          <a:p>
            <a:pPr marL="342900" indent="-342900">
              <a:buAutoNum type="alphaLcParenR"/>
            </a:pPr>
            <a:r>
              <a:rPr lang="cs-CZ" dirty="0"/>
              <a:t>ano, zaměstnanci do restaurace chodí pravidelně a dlouhodobě</a:t>
            </a:r>
          </a:p>
          <a:p>
            <a:endParaRPr lang="cs-CZ" dirty="0"/>
          </a:p>
          <a:p>
            <a:endParaRPr lang="cs-CZ" b="1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21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BFB4674-31B7-6D93-8232-F73FD71C4667}"/>
              </a:ext>
            </a:extLst>
          </p:cNvPr>
          <p:cNvSpPr txBox="1"/>
          <p:nvPr/>
        </p:nvSpPr>
        <p:spPr>
          <a:xfrm>
            <a:off x="714895" y="432262"/>
            <a:ext cx="1099773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7. Cestou do práce si zaměstnanec v tramvaji zlomí nohu. Jedná se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cesta v tramvaji byla v souvislosti s nařízenou směnou</a:t>
            </a:r>
          </a:p>
          <a:p>
            <a:pPr marL="342900" indent="-342900">
              <a:buAutoNum type="alphaLcParenR"/>
            </a:pPr>
            <a:r>
              <a:rPr lang="cs-CZ" dirty="0"/>
              <a:t>ne, ještě nedojel do práce</a:t>
            </a:r>
          </a:p>
          <a:p>
            <a:pPr marL="342900" indent="-342900">
              <a:buAutoNum type="alphaLcParenR"/>
            </a:pPr>
            <a:r>
              <a:rPr lang="cs-CZ" dirty="0"/>
              <a:t>ano, pokud se na tom se zaměstnavatelem dohodne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8. Zaměstnanci pivovaru po sobě na směně v lahvárně házeli zátky a jeden zaměstnanec utrpěl vážné zranění oka.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stal se na pracovišti poškozeného zaměstnance na nařízené směně</a:t>
            </a:r>
          </a:p>
          <a:p>
            <a:pPr marL="342900" indent="-342900">
              <a:buAutoNum type="alphaLcParenR"/>
            </a:pPr>
            <a:r>
              <a:rPr lang="cs-CZ" dirty="0"/>
              <a:t>ne, házení zátek nepatřilo do pracovních povinností poškozeného zaměstnance</a:t>
            </a:r>
          </a:p>
          <a:p>
            <a:pPr marL="342900" indent="-342900">
              <a:buAutoNum type="alphaLcParenR"/>
            </a:pPr>
            <a:r>
              <a:rPr lang="cs-CZ" dirty="0"/>
              <a:t>ano, zaměstnavatel bude následně požadovat vyplacenou náhradu škody na zaměstnanci, který zátku hodil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9. Zaměstnanec si úmyslně dal ruku do heveru a zlomil si prst, aby nemusel chodit do práce.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ne, zranění si způsobil na základě svého rozhodnutí</a:t>
            </a:r>
          </a:p>
          <a:p>
            <a:pPr marL="342900" indent="-342900">
              <a:buAutoNum type="alphaLcParenR"/>
            </a:pPr>
            <a:r>
              <a:rPr lang="cs-CZ" dirty="0"/>
              <a:t>ano, hever využíval pravidelně při své práci </a:t>
            </a:r>
          </a:p>
          <a:p>
            <a:pPr marL="342900" indent="-342900">
              <a:buAutoNum type="alphaLcParenR"/>
            </a:pPr>
            <a:r>
              <a:rPr lang="cs-CZ" dirty="0"/>
              <a:t>ano, ke zranění došlo v rámci pracovní doby na pracovišti zaměstnance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62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4F9D5C6-5556-D530-CEBA-0F701E4C1C8B}"/>
              </a:ext>
            </a:extLst>
          </p:cNvPr>
          <p:cNvSpPr txBox="1"/>
          <p:nvPr/>
        </p:nvSpPr>
        <p:spPr>
          <a:xfrm>
            <a:off x="282632" y="399011"/>
            <a:ext cx="11496502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10. Večer v restauraci napadl Pepa svého mistra Karla, který mu do harmonogramu směn dal samé noční směny a zlomil mu čelist. Utrpěl Karel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ne, oba měli po pracovní době</a:t>
            </a:r>
          </a:p>
          <a:p>
            <a:pPr marL="342900" indent="-342900">
              <a:buAutoNum type="alphaLcParenR"/>
            </a:pPr>
            <a:r>
              <a:rPr lang="cs-CZ" dirty="0"/>
              <a:t>ne, chlapi si to jen vyříkali si to u piva</a:t>
            </a:r>
          </a:p>
          <a:p>
            <a:pPr marL="342900" indent="-342900">
              <a:buAutoNum type="alphaLcParenR"/>
            </a:pPr>
            <a:r>
              <a:rPr lang="cs-CZ" dirty="0"/>
              <a:t>ano, sestavovat harmonogram směn je pracovní povinností mistra a kvůli harmonogramu utrpěl zranění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11. Zaměstnanec jede vlakem na jednání do Brna, kam jej vyslal zaměstnavatel. Cestou k vlaku si zlomí nohu.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odchodem z bydliště začala pracovní cesta</a:t>
            </a:r>
          </a:p>
          <a:p>
            <a:pPr marL="342900" indent="-342900">
              <a:buAutoNum type="alphaLcParenR"/>
            </a:pPr>
            <a:r>
              <a:rPr lang="cs-CZ" dirty="0"/>
              <a:t>ne, cesta k vlaku je cestou do zaměstnání</a:t>
            </a:r>
          </a:p>
          <a:p>
            <a:pPr marL="342900" indent="-342900">
              <a:buAutoNum type="alphaLcParenR"/>
            </a:pPr>
            <a:r>
              <a:rPr lang="cs-CZ" dirty="0"/>
              <a:t>ano, cesta k vlaku je nezbytným úkonem k jednání v Brně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12. Zaměstnanec je vyslán zaměstnavatelem na jednání do Hradce Králové. Zaměstnanec jede do Hradce Králové vlakem a zlomí si ve vlaku nohu. Jedná se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cesta vlakem je nutným úkonem před počátkem práce v Hradci Králové </a:t>
            </a:r>
          </a:p>
          <a:p>
            <a:pPr marL="342900" indent="-342900">
              <a:buAutoNum type="alphaLcParenR"/>
            </a:pPr>
            <a:r>
              <a:rPr lang="cs-CZ" dirty="0"/>
              <a:t>ne, cesta vlakem nesouvisí s pracovními povinnostmi zaměstnance v Hradci Králové</a:t>
            </a:r>
          </a:p>
          <a:p>
            <a:pPr marL="342900" indent="-342900">
              <a:buAutoNum type="alphaLcParenR"/>
            </a:pPr>
            <a:r>
              <a:rPr lang="cs-CZ" dirty="0"/>
              <a:t>ne, zaměstnanec ve vlaku nepracuje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13. Zaměstnanec je vyslán zaměstnavatelem na pracovní cestu do Ostravy. Jednání v Ostravě trvají 3 dny, zaměstnanec je proto ubytován v hotelu. Na pokoji v hotelu si zaměstnanec ve sprše zlomí nohu.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úraz zaměstnanec utrpěl v rámci 3 denní pracovní cesty</a:t>
            </a:r>
          </a:p>
          <a:p>
            <a:pPr marL="342900" indent="-342900">
              <a:buAutoNum type="alphaLcParenR"/>
            </a:pPr>
            <a:r>
              <a:rPr lang="cs-CZ" dirty="0"/>
              <a:t>ne, úraz nenastal v souvislosti s úkoly zaměstnance v Ostravě</a:t>
            </a:r>
          </a:p>
          <a:p>
            <a:pPr marL="342900" indent="-342900">
              <a:buAutoNum type="alphaLcParenR"/>
            </a:pPr>
            <a:r>
              <a:rPr lang="cs-CZ" dirty="0"/>
              <a:t>ano, na hotelu se ubytoval podle pokynů zaměstnavatele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5637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38A20AE-E662-453A-4837-D936C9AD9677}"/>
              </a:ext>
            </a:extLst>
          </p:cNvPr>
          <p:cNvSpPr txBox="1"/>
          <p:nvPr/>
        </p:nvSpPr>
        <p:spPr>
          <a:xfrm>
            <a:off x="565265" y="565265"/>
            <a:ext cx="11163993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13. Zaměstnanec je vyslán zaměstnavatelem na pracovní cestu do Ostravy. Jednání v Ostravě trvají 3 dny, zaměstnanec je proto ubytován v hotelu. Na pokoji v hotelu si zaměstnanec ve sprše zlomí nohu.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úraz zaměstnanec utrpěl v rámci 3 denní pracovní cesty</a:t>
            </a:r>
          </a:p>
          <a:p>
            <a:pPr marL="342900" indent="-342900">
              <a:buAutoNum type="alphaLcParenR"/>
            </a:pPr>
            <a:r>
              <a:rPr lang="cs-CZ" dirty="0"/>
              <a:t>ne, úraz nenastal v souvislosti s úkoly zaměstnance v Ostravě</a:t>
            </a:r>
          </a:p>
          <a:p>
            <a:pPr marL="342900" indent="-342900">
              <a:buAutoNum type="alphaLcParenR"/>
            </a:pPr>
            <a:r>
              <a:rPr lang="cs-CZ" dirty="0"/>
              <a:t>ano, na hotelu se ubytoval podle pokynů zaměstnavatele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14. Zaměstnanec při chůzi po chodbě při plnění pracovních úkolů zakopl, upadl a zlomil si ruku. Jde o pracovní úraz?</a:t>
            </a:r>
          </a:p>
          <a:p>
            <a:pPr marL="342900" indent="-342900">
              <a:buAutoNum type="alphaLcParenR"/>
            </a:pPr>
            <a:r>
              <a:rPr lang="cs-CZ" dirty="0"/>
              <a:t>ano, úraz se stal při plnění pracovních úkolů</a:t>
            </a:r>
          </a:p>
          <a:p>
            <a:pPr marL="342900" indent="-342900">
              <a:buAutoNum type="alphaLcParenR"/>
            </a:pPr>
            <a:r>
              <a:rPr lang="cs-CZ" dirty="0"/>
              <a:t>ne, byl neopatrný, zaměstnanec si měl při chůzi dávat pozor</a:t>
            </a:r>
          </a:p>
          <a:p>
            <a:pPr marL="342900" indent="-342900">
              <a:buAutoNum type="alphaLcParenR"/>
            </a:pPr>
            <a:r>
              <a:rPr lang="cs-CZ" dirty="0"/>
              <a:t>ne, nikdo jeho pád neviděl, nemá svědka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b="1" dirty="0"/>
          </a:p>
          <a:p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3376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896</Words>
  <Application>Microsoft Office PowerPoint</Application>
  <PresentationFormat>Širokoúhlá obrazovka</PresentationFormat>
  <Paragraphs>106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Candara</vt:lpstr>
      <vt:lpstr>Motiv Office</vt:lpstr>
      <vt:lpstr>PRACOVNÍ ÚRAZY  Kvíz začátek vyhodnocení 11:10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ÚRAZY</dc:title>
  <dc:creator>Rygálová Ivana</dc:creator>
  <cp:lastModifiedBy>Tomáš Vančura</cp:lastModifiedBy>
  <cp:revision>13</cp:revision>
  <dcterms:created xsi:type="dcterms:W3CDTF">2022-09-29T05:29:19Z</dcterms:created>
  <dcterms:modified xsi:type="dcterms:W3CDTF">2022-11-11T09:59:35Z</dcterms:modified>
</cp:coreProperties>
</file>