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6" r:id="rId5"/>
    <p:sldId id="268" r:id="rId6"/>
    <p:sldId id="267" r:id="rId7"/>
    <p:sldId id="259" r:id="rId8"/>
    <p:sldId id="27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Vančura" userId="a0f52cf2-5e8c-4e07-ad17-a5c1276a0ddf" providerId="ADAL" clId="{59E57776-CC5A-4919-A8DF-FEA9EDDAD71E}"/>
    <pc:docChg chg="modSld">
      <pc:chgData name="Tomáš Vančura" userId="a0f52cf2-5e8c-4e07-ad17-a5c1276a0ddf" providerId="ADAL" clId="{59E57776-CC5A-4919-A8DF-FEA9EDDAD71E}" dt="2022-11-25T12:15:57.035" v="20" actId="20577"/>
      <pc:docMkLst>
        <pc:docMk/>
      </pc:docMkLst>
      <pc:sldChg chg="modSp mod">
        <pc:chgData name="Tomáš Vančura" userId="a0f52cf2-5e8c-4e07-ad17-a5c1276a0ddf" providerId="ADAL" clId="{59E57776-CC5A-4919-A8DF-FEA9EDDAD71E}" dt="2022-11-25T12:15:57.035" v="20" actId="20577"/>
        <pc:sldMkLst>
          <pc:docMk/>
          <pc:sldMk cId="3929241592" sldId="256"/>
        </pc:sldMkLst>
        <pc:spChg chg="mod">
          <ac:chgData name="Tomáš Vančura" userId="a0f52cf2-5e8c-4e07-ad17-a5c1276a0ddf" providerId="ADAL" clId="{59E57776-CC5A-4919-A8DF-FEA9EDDAD71E}" dt="2022-11-25T12:15:57.035" v="20" actId="20577"/>
          <ac:spMkLst>
            <pc:docMk/>
            <pc:sldMk cId="3929241592" sldId="256"/>
            <ac:spMk id="3" creationId="{A3C1E2D8-0BBD-DBD2-F3F8-7EC2FE43FC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4C89A-FEBB-2F01-2ED7-65BD98CFE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FF6B4A-6A44-47B0-D6D2-8A7E94698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C7292D-0020-7CA3-A912-58885C3E2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D6C7D3-A239-F94D-C01E-1D7561C4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D4BB0D-EA30-A51D-C793-D0702E4D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57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4546F-9A51-CA2C-76D7-ACE4E403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8BFD6D-86DF-B98A-E67B-B9CABFE5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529A15-B6B6-693E-2276-CC6FAFD17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1C0D6E-6C8A-147C-6AA3-5FE47DF2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E013E8-E3F5-D7E2-5882-7C284C34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80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90E06F9-ECD7-48C2-04EE-2C377E184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EDFCBA8-28C5-7048-AC92-ABCB87436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E53840-2DC1-D44B-16CF-2915C613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47A377-CC63-D5D3-FF63-7AF871A6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08D487-B4BD-6BB5-29BF-B814E6C1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52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EDE27-3514-F091-0BEF-09EFC90D2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E678B3-C75D-249C-5883-E6BC000F5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280C15-1904-F73C-9780-D0E5309E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2DDF04-A303-3794-B3FC-3CEB07D37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F14117-55DD-0B43-BB01-1B4F77BD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72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6EC67-190B-C93D-BB06-115C8096C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EA4701-5286-FED0-AA83-6A0800FAA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602A84-CC15-8279-C961-E11367BA9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929FB8-6990-6FC7-DC76-167F17FD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8083D3-F465-030F-91C4-2B4A5560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5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4A831-79D0-4644-9C85-7B0A54C5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878A07-F174-3706-BEA9-3BFF2A9D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65B2D4-C11A-73E8-E49E-0EFFFFFE0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F74305-3719-762E-6BC0-C8E9033C3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410A27-70DC-7D54-5DC3-655F7D94B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D39022-A010-E128-B8C0-68214503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71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44C1E-5674-9603-886C-F463BA608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52DEBF-1D5A-B931-EB73-8B5801726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884EB0-97C9-64D7-FE06-E22F9C72B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05BE2A-BA05-8E5D-5932-F72BA31B7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F99645F-62F7-4AD9-B75F-DDDB61677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8259CF-6EF7-C0A1-9657-CBB324E0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D23B3C7-4DFE-BCCA-3025-A8EC4D4F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CF8223-7D2C-A10A-F1E3-70764D54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18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378C9-F51F-E406-5779-61855AEC9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DE6E7B4-827D-B4F4-581B-51D0BA54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8783D9-BCD4-4865-B480-64E650244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32632E-3B61-35FD-5F9C-7D5B505D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47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80606F-BA34-85CA-D223-98F64E45D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AD9D5E2-3922-4E36-C696-CA18A7548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F5DA57-EFE4-44F0-68CE-B6763C24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4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D31D8-0E5B-7485-CC11-DC8DEE6A0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B842C6-36EE-03F9-4132-CA1677BE5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4B03BE-C1EA-C81F-2B31-490A4D968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55774B-CF8A-9F93-A279-E460B57A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D5B16B-60A2-8BDA-BC0C-11B5A702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CB3209-FAC1-9ECC-615D-DDF0CB0A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25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01273-5260-D0CD-B964-E4CB5A6C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0D2EF02-8306-099D-A0DC-AEA4B29D4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F81654-E35C-10AB-84A5-1B82201ED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97268D-8C36-8B5E-54E8-30DD734A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DCDF99-5FBD-58EC-F192-6DB03D4B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885159-EE88-70D8-EE6D-0C04340F0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3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AC20BB-6A2D-3391-34E8-CE3A810C5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10CA1B-82EB-C6BC-7388-337D1BA50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2C1827-795E-7962-4226-7029687F5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C0DD7-28DE-44EB-B24F-BDF2043D5B44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FD68A9-1C30-D643-8A5B-78BF47831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AAE682-E654-BE3C-78CA-725729E90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66B0B-762A-43D1-B128-5A1C9662A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87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6B66C-5DCF-5CBC-CD7D-9159DA6E31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OCHRANA</a:t>
            </a:r>
            <a:br>
              <a:rPr lang="cs-CZ" b="1" dirty="0"/>
            </a:br>
            <a:r>
              <a:rPr lang="cs-CZ" b="1" dirty="0"/>
              <a:t>odborového funkcionáře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C1E2D8-0BBD-DBD2-F3F8-7EC2FE43FC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Začátek 14:30</a:t>
            </a:r>
          </a:p>
        </p:txBody>
      </p:sp>
    </p:spTree>
    <p:extLst>
      <p:ext uri="{BB962C8B-B14F-4D97-AF65-F5344CB8AC3E}">
        <p14:creationId xmlns:p14="http://schemas.microsoft.com/office/powerpoint/2010/main" val="392924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247D7-0834-6060-9A77-3F3EFC19D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úprava 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06E40-9B53-99D0-4527-58DFC303C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Úmluva mezinárodní organizace práce č. 135, o ochraně zástupců pracovníků v podniku a úlevách, které jim mají být poskytnuty, 1971 </a:t>
            </a:r>
            <a:r>
              <a:rPr lang="cs-CZ" b="1" i="1" dirty="0"/>
              <a:t>(č. 108/2001 </a:t>
            </a:r>
            <a:r>
              <a:rPr lang="cs-CZ" b="1" i="1" dirty="0" err="1"/>
              <a:t>Sb.m.s</a:t>
            </a:r>
            <a:r>
              <a:rPr lang="cs-CZ" b="1" i="1" dirty="0"/>
              <a:t>.)</a:t>
            </a:r>
          </a:p>
          <a:p>
            <a:endParaRPr lang="cs-CZ" b="1" dirty="0"/>
          </a:p>
          <a:p>
            <a:r>
              <a:rPr lang="cs-CZ" b="1" dirty="0"/>
              <a:t>§ 61 odst. 2, 3, 4 zákona </a:t>
            </a:r>
            <a:r>
              <a:rPr lang="cs-CZ" b="1" dirty="0">
                <a:highlight>
                  <a:srgbClr val="FFFF00"/>
                </a:highlight>
              </a:rPr>
              <a:t>č. 262/2006 </a:t>
            </a:r>
            <a:r>
              <a:rPr lang="cs-CZ" b="1" dirty="0"/>
              <a:t>Sb., zákoník práce</a:t>
            </a:r>
          </a:p>
          <a:p>
            <a:endParaRPr lang="cs-CZ" b="1" dirty="0"/>
          </a:p>
          <a:p>
            <a:r>
              <a:rPr lang="cs-CZ" b="1" u="sng" dirty="0"/>
              <a:t>ochrana zástupců zaměstnanců není nic nového</a:t>
            </a:r>
            <a:r>
              <a:rPr lang="cs-CZ" b="1" dirty="0"/>
              <a:t>, obsahoval ji již např. zákon o závodních a revírních radách č. 144 z roku 1920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07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6E5C8-EBA3-1C8C-B893-25EEDBECF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Kdo je zvýšeně chráněn před propuštěním?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A43BE-B9A4-8A78-E525-1AECD9584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851"/>
            <a:ext cx="10515600" cy="47721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Odborový funkcionář, který je členem orgánu odborové organizace působící u zaměstnavatele, který je oprávněn jednat jménem organizace.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Za odborovou organizaci jedná orgán určený jejími stanovami </a:t>
            </a:r>
            <a:r>
              <a:rPr lang="cs-CZ" sz="1800" i="1" dirty="0">
                <a:highlight>
                  <a:srgbClr val="FFFF00"/>
                </a:highlight>
              </a:rPr>
              <a:t>(§ 286 </a:t>
            </a:r>
            <a:r>
              <a:rPr lang="cs-CZ" sz="1800" i="1" dirty="0"/>
              <a:t>odst. 2 zák. práce). </a:t>
            </a:r>
            <a:r>
              <a:rPr lang="cs-CZ" sz="2600" dirty="0"/>
              <a:t>P</a:t>
            </a:r>
            <a:r>
              <a:rPr lang="cs-CZ" sz="2400" dirty="0"/>
              <a:t>odle</a:t>
            </a:r>
            <a:r>
              <a:rPr lang="cs-CZ" sz="1800" dirty="0"/>
              <a:t> </a:t>
            </a:r>
            <a:r>
              <a:rPr lang="cs-CZ" sz="2400" dirty="0"/>
              <a:t>Stanov NOS PPP je tímto orgánem </a:t>
            </a:r>
            <a:r>
              <a:rPr lang="cs-CZ" sz="2400" b="1" dirty="0"/>
              <a:t>výbor</a:t>
            </a:r>
            <a:r>
              <a:rPr lang="cs-CZ" sz="2400" dirty="0"/>
              <a:t> nebo </a:t>
            </a:r>
            <a:r>
              <a:rPr lang="cs-CZ" sz="2400" b="1" dirty="0"/>
              <a:t>předseda </a:t>
            </a:r>
            <a:r>
              <a:rPr lang="cs-CZ" sz="2400" dirty="0"/>
              <a:t>v ZO, která nemá výbor.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Vnější jednání odborové organizace podle Stanov NOS PPP :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Navenek odborovou organizaci zastupuje předseda nebo jiný, výborem písemně pověřený, člen výboru“.</a:t>
            </a: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„Navenek odborovou organizaci zastupuje předseda nebo na základě písemného pověření předsedy určený člen odborové organizace“.</a:t>
            </a:r>
          </a:p>
          <a:p>
            <a:pPr marL="0" indent="0" algn="just">
              <a:buNone/>
            </a:pP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Ochrana se vztahuje pouze na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členy statutárního orgánu ZO, tj. </a:t>
            </a: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členy výboru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</a:t>
            </a: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předsedu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organizaci, která nemá výbor.</a:t>
            </a:r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829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7D77F-C161-5E1D-F134-08CCC1C9F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Kdo není zvýšeně chráněn před propuštěním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E927E-FB3C-0FF0-0E99-AC352F7D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členové revizní komise nebo revizor účtu, tj. </a:t>
            </a:r>
            <a:r>
              <a:rPr lang="cs-CZ" b="1" dirty="0"/>
              <a:t>kontrolní orgán ZO</a:t>
            </a:r>
          </a:p>
          <a:p>
            <a:endParaRPr lang="cs-CZ" dirty="0"/>
          </a:p>
          <a:p>
            <a:r>
              <a:rPr lang="cs-CZ" b="1" dirty="0"/>
              <a:t>jiní zástupci zaměstnanců </a:t>
            </a:r>
            <a:r>
              <a:rPr lang="cs-CZ" dirty="0"/>
              <a:t>:</a:t>
            </a:r>
          </a:p>
          <a:p>
            <a:pPr marL="514350" indent="-514350">
              <a:buAutoNum type="arabicParenR"/>
            </a:pPr>
            <a:r>
              <a:rPr lang="cs-CZ" dirty="0"/>
              <a:t>členové rady zaměstnanců</a:t>
            </a:r>
          </a:p>
          <a:p>
            <a:pPr marL="514350" indent="-514350">
              <a:buAutoNum type="arabicParenR"/>
            </a:pPr>
            <a:r>
              <a:rPr lang="cs-CZ" dirty="0"/>
              <a:t>zástupce pro oblast BOZP</a:t>
            </a:r>
          </a:p>
          <a:p>
            <a:pPr marL="514350" indent="-514350">
              <a:buAutoNum type="arabicParenR"/>
            </a:pPr>
            <a:r>
              <a:rPr lang="cs-CZ" dirty="0"/>
              <a:t>členové evropských rad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45191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835F1-D524-B307-3E81-84ECACE5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KDY je odborový funkcionář chráněn?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08FF29-04B7-EA5A-FC73-68F7F0334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V době, kdy je členem výboru, popř. je předsedou organizace.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Jeden rok po skončení funkčního období.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POZOR :</a:t>
            </a:r>
          </a:p>
          <a:p>
            <a:pPr marL="0" indent="0">
              <a:buNone/>
            </a:pPr>
            <a:r>
              <a:rPr lang="cs-CZ" dirty="0"/>
              <a:t>Zaměstnavatel by měl vždy znát aktuální složení výboru a změny ve složení výboru </a:t>
            </a:r>
            <a:r>
              <a:rPr lang="cs-CZ" i="1" dirty="0"/>
              <a:t>(vhodné sjednat v KS povinnost odborové organizace sdělit písemně změny ve výboru zaměstnavateli).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27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AC1CE-896C-FF4F-76F7-244D186E1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JAK je odborový funkcionář chráněn?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CD9809-44CF-8987-E028-77DFE10AB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916"/>
            <a:ext cx="10515600" cy="4664047"/>
          </a:xfrm>
        </p:spPr>
        <p:txBody>
          <a:bodyPr>
            <a:normAutofit fontScale="92500"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před předáním výpovědi </a:t>
            </a:r>
            <a:r>
              <a:rPr lang="cs-CZ" sz="2400" dirty="0"/>
              <a:t>nebo </a:t>
            </a:r>
            <a:r>
              <a:rPr lang="cs-CZ" sz="2400" b="1" dirty="0">
                <a:solidFill>
                  <a:srgbClr val="FF0000"/>
                </a:solidFill>
              </a:rPr>
              <a:t>okamžitého zrušení </a:t>
            </a:r>
            <a:r>
              <a:rPr lang="cs-CZ" sz="2400" dirty="0"/>
              <a:t>pracovního poměru odborovému funkcionáři </a:t>
            </a:r>
            <a:r>
              <a:rPr lang="cs-CZ" sz="2400" i="1" dirty="0"/>
              <a:t>(netýká se dohody o skončení pracovního poměru!)</a:t>
            </a:r>
            <a:r>
              <a:rPr lang="cs-CZ" sz="2400" dirty="0"/>
              <a:t> musí zaměstnavatel požádat o </a:t>
            </a:r>
            <a:r>
              <a:rPr lang="cs-CZ" sz="2400" b="1" dirty="0">
                <a:solidFill>
                  <a:srgbClr val="FF0000"/>
                </a:solidFill>
              </a:rPr>
              <a:t>předchozí souhlas </a:t>
            </a:r>
            <a:r>
              <a:rPr lang="cs-CZ" sz="2400" dirty="0"/>
              <a:t>odborovou organizaci (§ 61 odst. 2 ZP)</a:t>
            </a:r>
          </a:p>
          <a:p>
            <a:endParaRPr lang="cs-CZ" sz="2400" dirty="0"/>
          </a:p>
          <a:p>
            <a:r>
              <a:rPr lang="cs-CZ" sz="2400" dirty="0"/>
              <a:t>odborová organizace by měla vždy dát své stanovisko  </a:t>
            </a:r>
            <a:r>
              <a:rPr lang="cs-CZ" sz="2400" i="1" dirty="0">
                <a:solidFill>
                  <a:srgbClr val="FF0000"/>
                </a:solidFill>
              </a:rPr>
              <a:t>(nejlépe vždy písemně a vždy do 15 dnů od žádosti zaměstnavatele) </a:t>
            </a:r>
            <a:r>
              <a:rPr lang="cs-CZ" sz="2400" dirty="0"/>
              <a:t>a odůvodnit jej - pokud </a:t>
            </a:r>
            <a:r>
              <a:rPr lang="cs-CZ" sz="2400" dirty="0">
                <a:solidFill>
                  <a:srgbClr val="FF0000"/>
                </a:solidFill>
              </a:rPr>
              <a:t>odborová organizace PÍSEMNĚ neodmítla </a:t>
            </a:r>
            <a:r>
              <a:rPr lang="cs-CZ" sz="2400" dirty="0"/>
              <a:t>udělit předchozí souhlas </a:t>
            </a:r>
            <a:r>
              <a:rPr lang="cs-CZ" sz="2400" dirty="0">
                <a:solidFill>
                  <a:srgbClr val="FF0000"/>
                </a:solidFill>
              </a:rPr>
              <a:t>do 15 dnů </a:t>
            </a:r>
            <a:r>
              <a:rPr lang="cs-CZ" sz="2400" dirty="0"/>
              <a:t>ode dne, kdy o něj byla zaměstnavatelem požádána = </a:t>
            </a:r>
            <a:r>
              <a:rPr lang="cs-CZ" sz="2400" dirty="0">
                <a:solidFill>
                  <a:srgbClr val="FF0000"/>
                </a:solidFill>
              </a:rPr>
              <a:t>SOUHLAS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stanovisko</a:t>
            </a:r>
            <a:r>
              <a:rPr lang="cs-CZ" sz="2400" dirty="0"/>
              <a:t> k výpovědi nebo okamžitému zrušení pracovního poměru odborového funkcionáře </a:t>
            </a:r>
            <a:r>
              <a:rPr lang="cs-CZ" sz="2400" dirty="0">
                <a:solidFill>
                  <a:srgbClr val="FF0000"/>
                </a:solidFill>
              </a:rPr>
              <a:t>dává výbor </a:t>
            </a:r>
            <a:r>
              <a:rPr lang="cs-CZ" sz="2400" i="1" dirty="0"/>
              <a:t>(je nutno výbor svolat a pořídit z něj zápis)</a:t>
            </a:r>
            <a:r>
              <a:rPr lang="cs-CZ" sz="2400" dirty="0"/>
              <a:t>,</a:t>
            </a:r>
            <a:r>
              <a:rPr lang="cs-CZ" sz="2400" i="1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nebo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předseda</a:t>
            </a:r>
            <a:r>
              <a:rPr lang="cs-CZ" sz="2400" dirty="0"/>
              <a:t>, pokud má ZO pouze předsedu </a:t>
            </a:r>
            <a:r>
              <a:rPr lang="cs-CZ" sz="2400" i="1" dirty="0">
                <a:solidFill>
                  <a:srgbClr val="FF0000"/>
                </a:solidFill>
              </a:rPr>
              <a:t>(a to i v případě, že předchozí souhlas se týká člena výboru nebo předsedy)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1166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C7C1DF9-B156-12FF-66AA-A40D19E6E47C}"/>
              </a:ext>
            </a:extLst>
          </p:cNvPr>
          <p:cNvSpPr txBox="1"/>
          <p:nvPr/>
        </p:nvSpPr>
        <p:spPr>
          <a:xfrm>
            <a:off x="532015" y="374073"/>
            <a:ext cx="1115568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Zaměstnavatel požádá o předchozí souhlas, 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odborová organizace se do 15 dnů musí vyjádřit </a:t>
            </a:r>
            <a:r>
              <a:rPr lang="cs-CZ" dirty="0"/>
              <a:t>:</a:t>
            </a:r>
          </a:p>
          <a:p>
            <a:endParaRPr lang="cs-CZ" dirty="0"/>
          </a:p>
          <a:p>
            <a:pPr marL="342900" indent="-342900">
              <a:buAutoNum type="arabicParenR"/>
            </a:pPr>
            <a:r>
              <a:rPr lang="cs-CZ" b="1" dirty="0">
                <a:solidFill>
                  <a:srgbClr val="FF0000"/>
                </a:solidFill>
              </a:rPr>
              <a:t>udělí souhlas </a:t>
            </a:r>
            <a:r>
              <a:rPr lang="cs-CZ" dirty="0"/>
              <a:t>- zaměstnavatel může souhlas použít jen ve lhůtě 2 měsíců od jeho udělení</a:t>
            </a:r>
          </a:p>
          <a:p>
            <a:pPr marL="342900" indent="-342900">
              <a:buAutoNum type="arabicParenR"/>
            </a:pPr>
            <a:endParaRPr lang="cs-CZ" dirty="0"/>
          </a:p>
          <a:p>
            <a:pPr marL="342900" indent="-342900">
              <a:buAutoNum type="arabicParenR"/>
            </a:pPr>
            <a:r>
              <a:rPr lang="cs-CZ" b="1" dirty="0">
                <a:solidFill>
                  <a:srgbClr val="FF0000"/>
                </a:solidFill>
              </a:rPr>
              <a:t>nevyjádří se </a:t>
            </a:r>
            <a:r>
              <a:rPr lang="cs-CZ" dirty="0"/>
              <a:t>= souhlas a zaměstnavatel může rozvázat pracovní poměr odborovému funkcionáři</a:t>
            </a:r>
          </a:p>
          <a:p>
            <a:pPr marL="342900" indent="-342900">
              <a:buAutoNum type="arabicParenR"/>
            </a:pPr>
            <a:endParaRPr lang="cs-CZ" dirty="0"/>
          </a:p>
          <a:p>
            <a:pPr marL="342900" indent="-342900">
              <a:buAutoNum type="arabicParenR"/>
            </a:pPr>
            <a:r>
              <a:rPr lang="cs-CZ" b="1" dirty="0">
                <a:solidFill>
                  <a:srgbClr val="FF0000"/>
                </a:solidFill>
              </a:rPr>
              <a:t>písemně odmítne souhlas udělit </a:t>
            </a:r>
            <a:r>
              <a:rPr lang="cs-CZ" dirty="0"/>
              <a:t>- zaměstnavatel přesto výpověď nebo okamžité zrušení pracovního poměru odborovému funkcionáři předá = formálně neplatné právní jednání </a:t>
            </a:r>
          </a:p>
          <a:p>
            <a:r>
              <a:rPr lang="cs-CZ" i="1" dirty="0"/>
              <a:t>Poznámka : je třeba zvážit podání žaloby na určení neplatnosti skončení pracovního poměru a </a:t>
            </a:r>
            <a:r>
              <a:rPr lang="cs-CZ" b="1" i="1" dirty="0"/>
              <a:t>pokud soud   určí</a:t>
            </a:r>
            <a:r>
              <a:rPr lang="cs-CZ" i="1" dirty="0"/>
              <a:t>, že všechny </a:t>
            </a:r>
            <a:r>
              <a:rPr lang="cs-CZ" b="1" i="1" dirty="0"/>
              <a:t>ostatní podmínky jsou splněny </a:t>
            </a:r>
            <a:r>
              <a:rPr lang="cs-CZ" i="1" dirty="0"/>
              <a:t>a na zaměstnavateli </a:t>
            </a:r>
            <a:r>
              <a:rPr lang="cs-CZ" b="1" i="1" dirty="0"/>
              <a:t>nelze spravedlivě požadovat</a:t>
            </a:r>
            <a:r>
              <a:rPr lang="cs-CZ" i="1" dirty="0"/>
              <a:t>, aby odborového funkcionáře nadále zaměstnával, je skončení pracovního poměru </a:t>
            </a:r>
            <a:r>
              <a:rPr lang="cs-CZ" b="1" i="1" dirty="0"/>
              <a:t>platné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žádost zaměstnavatele o předchozí souhlas je formální podmínkou platnosti rozvázání pracovního poměru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i="1" dirty="0">
                <a:solidFill>
                  <a:srgbClr val="FF0000"/>
                </a:solidFill>
              </a:rPr>
              <a:t>zaměstnavatel vůbec nepožádá = neplatná výpověď nebo okamžité zrušení pracovního poměru</a:t>
            </a:r>
            <a:endParaRPr lang="cs-CZ" i="1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01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DB8F6-19A7-417E-B2CB-3F84D2821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7F528E-C44F-3EC6-9679-AF273A6C4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223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571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OCHRANA odborového funkcionáře</vt:lpstr>
      <vt:lpstr>Právní úprava :</vt:lpstr>
      <vt:lpstr>Kdo je zvýšeně chráněn před propuštěním?</vt:lpstr>
      <vt:lpstr>Kdo není zvýšeně chráněn před propuštěním ?</vt:lpstr>
      <vt:lpstr>KDY je odborový funkcionář chráněn?</vt:lpstr>
      <vt:lpstr>JAK je odborový funkcionář chráněn?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odborového funkcionáře</dc:title>
  <dc:creator>Rygálová Ivana</dc:creator>
  <cp:lastModifiedBy>Tomáš Vančura</cp:lastModifiedBy>
  <cp:revision>12</cp:revision>
  <dcterms:created xsi:type="dcterms:W3CDTF">2022-09-28T18:38:27Z</dcterms:created>
  <dcterms:modified xsi:type="dcterms:W3CDTF">2022-11-25T12:16:03Z</dcterms:modified>
</cp:coreProperties>
</file>